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Relationship Id="rId4" Type="http://schemas.openxmlformats.org/officeDocument/2006/relationships/custom-properties" Target="docProps/custom.xml" 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notesMasterIdLst>
    <p:notesMasterId r:id="rId20"/>
  </p:notesMasterIdLst>
  <p:sldSz cx="12192000" cy="6858000"/>
  <p:notesSz cx="6858000" cy="12192000"/>
  <p:embeddedFontLst>
    <p:embeddedFont>
      <p:font typeface="Liter" charset="-122" pitchFamily="34"/>
      <p:regular r:id="rId25"/>
    </p:embeddedFont>
    <p:embeddedFont>
      <p:font typeface="MiSans" charset="-122" pitchFamily="34"/>
      <p:regular r:id="rId26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notesMaster" Target="notesMasters/notesMaster1.xml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25" Type="http://schemas.openxmlformats.org/officeDocument/2006/relationships/font" Target="fonts/font1.fntdata"/><Relationship Id="rId26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8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19191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images.pexels.com/1f41e0949f4c40874c0457a32ff678d75a536ced.jpeg">    </p:cNvPr>
          <p:cNvPicPr>
            <a:picLocks noChangeAspect="1"/>
          </p:cNvPicPr>
          <p:nvPr/>
        </p:nvPicPr>
        <p:blipFill>
          <a:blip r:embed="rId1">
            <a:alphaModFix amt="30000"/>
          </a:blip>
          <a:srcRect l="0" r="0" t="34199" b="34199"/>
          <a:stretch/>
        </p:blipFill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rotWithShape="1" flip="none">
            <a:gsLst>
              <a:gs pos="0">
                <a:srgbClr val="FFFFFF"/>
              </a:gs>
              <a:gs pos="50000">
                <a:srgbClr val="FFFFFF"/>
              </a:gs>
              <a:gs pos="100000">
                <a:srgbClr val="000000">
                  <a:alpha val="0"/>
                </a:srgbClr>
              </a:gs>
            </a:gsLst>
            <a:lin ang="2700000" scaled="1"/>
          </a:gradFill>
          <a:ln/>
        </p:spPr>
      </p:sp>
      <p:sp>
        <p:nvSpPr>
          <p:cNvPr id="4" name="Shape 1"/>
          <p:cNvSpPr/>
          <p:nvPr/>
        </p:nvSpPr>
        <p:spPr>
          <a:xfrm>
            <a:off x="384810" y="384810"/>
            <a:ext cx="1979295" cy="350520"/>
          </a:xfrm>
          <a:custGeom>
            <a:avLst/>
            <a:gdLst/>
            <a:ahLst/>
            <a:cxnLst/>
            <a:rect l="l" t="t" r="r" b="b"/>
            <a:pathLst>
              <a:path w="1979295" h="350520">
                <a:moveTo>
                  <a:pt x="175260" y="0"/>
                </a:moveTo>
                <a:lnTo>
                  <a:pt x="1804035" y="0"/>
                </a:lnTo>
                <a:cubicBezTo>
                  <a:pt x="1900828" y="0"/>
                  <a:pt x="1979295" y="78467"/>
                  <a:pt x="1979295" y="175260"/>
                </a:cubicBezTo>
                <a:lnTo>
                  <a:pt x="1979295" y="175260"/>
                </a:lnTo>
                <a:cubicBezTo>
                  <a:pt x="1979295" y="272053"/>
                  <a:pt x="1900828" y="350520"/>
                  <a:pt x="1804035" y="350520"/>
                </a:cubicBezTo>
                <a:lnTo>
                  <a:pt x="175260" y="350520"/>
                </a:lnTo>
                <a:cubicBezTo>
                  <a:pt x="78531" y="350520"/>
                  <a:pt x="0" y="271989"/>
                  <a:pt x="0" y="175260"/>
                </a:cubicBezTo>
                <a:lnTo>
                  <a:pt x="0" y="175260"/>
                </a:lnTo>
                <a:cubicBezTo>
                  <a:pt x="0" y="78531"/>
                  <a:pt x="78531" y="0"/>
                  <a:pt x="175260" y="0"/>
                </a:cubicBezTo>
                <a:close/>
              </a:path>
            </a:pathLst>
          </a:custGeom>
          <a:solidFill>
            <a:srgbClr val="262626"/>
          </a:solidFill>
          <a:ln w="10160">
            <a:solidFill>
              <a:srgbClr val="333333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569595" y="483870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133350" y="61258"/>
                </a:moveTo>
                <a:cubicBezTo>
                  <a:pt x="128945" y="64175"/>
                  <a:pt x="123885" y="66526"/>
                  <a:pt x="118616" y="68401"/>
                </a:cubicBezTo>
                <a:cubicBezTo>
                  <a:pt x="104626" y="73402"/>
                  <a:pt x="86261" y="76200"/>
                  <a:pt x="66675" y="76200"/>
                </a:cubicBezTo>
                <a:cubicBezTo>
                  <a:pt x="47089" y="76200"/>
                  <a:pt x="28694" y="73372"/>
                  <a:pt x="14734" y="68401"/>
                </a:cubicBezTo>
                <a:cubicBezTo>
                  <a:pt x="9495" y="66526"/>
                  <a:pt x="4405" y="64175"/>
                  <a:pt x="0" y="61258"/>
                </a:cubicBezTo>
                <a:lnTo>
                  <a:pt x="0" y="85725"/>
                </a:lnTo>
                <a:cubicBezTo>
                  <a:pt x="0" y="98881"/>
                  <a:pt x="29855" y="109537"/>
                  <a:pt x="66675" y="109537"/>
                </a:cubicBezTo>
                <a:cubicBezTo>
                  <a:pt x="103495" y="109537"/>
                  <a:pt x="133350" y="98881"/>
                  <a:pt x="133350" y="85725"/>
                </a:cubicBezTo>
                <a:lnTo>
                  <a:pt x="133350" y="61258"/>
                </a:lnTo>
                <a:close/>
                <a:moveTo>
                  <a:pt x="133350" y="38100"/>
                </a:moveTo>
                <a:lnTo>
                  <a:pt x="133350" y="23813"/>
                </a:lnTo>
                <a:cubicBezTo>
                  <a:pt x="133350" y="10656"/>
                  <a:pt x="103495" y="0"/>
                  <a:pt x="66675" y="0"/>
                </a:cubicBezTo>
                <a:cubicBezTo>
                  <a:pt x="29855" y="0"/>
                  <a:pt x="0" y="10656"/>
                  <a:pt x="0" y="23813"/>
                </a:cubicBezTo>
                <a:lnTo>
                  <a:pt x="0" y="38100"/>
                </a:lnTo>
                <a:cubicBezTo>
                  <a:pt x="0" y="51256"/>
                  <a:pt x="29855" y="61912"/>
                  <a:pt x="66675" y="61912"/>
                </a:cubicBezTo>
                <a:cubicBezTo>
                  <a:pt x="103495" y="61912"/>
                  <a:pt x="133350" y="51256"/>
                  <a:pt x="133350" y="38100"/>
                </a:cubicBezTo>
                <a:close/>
                <a:moveTo>
                  <a:pt x="118616" y="116026"/>
                </a:moveTo>
                <a:cubicBezTo>
                  <a:pt x="104656" y="120997"/>
                  <a:pt x="86291" y="123825"/>
                  <a:pt x="66675" y="123825"/>
                </a:cubicBezTo>
                <a:cubicBezTo>
                  <a:pt x="47059" y="123825"/>
                  <a:pt x="28694" y="120997"/>
                  <a:pt x="14734" y="116026"/>
                </a:cubicBezTo>
                <a:cubicBezTo>
                  <a:pt x="9495" y="114151"/>
                  <a:pt x="4405" y="111800"/>
                  <a:pt x="0" y="108883"/>
                </a:cubicBezTo>
                <a:lnTo>
                  <a:pt x="0" y="128588"/>
                </a:lnTo>
                <a:cubicBezTo>
                  <a:pt x="0" y="141744"/>
                  <a:pt x="29855" y="152400"/>
                  <a:pt x="66675" y="152400"/>
                </a:cubicBezTo>
                <a:cubicBezTo>
                  <a:pt x="103495" y="152400"/>
                  <a:pt x="133350" y="141744"/>
                  <a:pt x="133350" y="128588"/>
                </a:cubicBezTo>
                <a:lnTo>
                  <a:pt x="133350" y="108883"/>
                </a:lnTo>
                <a:cubicBezTo>
                  <a:pt x="128945" y="111800"/>
                  <a:pt x="123885" y="114151"/>
                  <a:pt x="118616" y="116026"/>
                </a:cubicBezTo>
                <a:close/>
              </a:path>
            </a:pathLst>
          </a:custGeom>
          <a:solidFill>
            <a:srgbClr val="6366F1"/>
          </a:solidFill>
          <a:ln/>
        </p:spPr>
      </p:sp>
      <p:sp>
        <p:nvSpPr>
          <p:cNvPr id="6" name="Text 3"/>
          <p:cNvSpPr/>
          <p:nvPr/>
        </p:nvSpPr>
        <p:spPr>
          <a:xfrm>
            <a:off x="807720" y="464820"/>
            <a:ext cx="14668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F8F8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SQL-Powered Analytics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381000" y="967740"/>
            <a:ext cx="11772900" cy="1714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5400" b="1" dirty="0">
                <a:solidFill>
                  <a:srgbClr val="EFEFE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Ola Ride Data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5400" b="1" dirty="0">
                <a:solidFill>
                  <a:srgbClr val="EFEFE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Analysis Report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381000" y="2834640"/>
            <a:ext cx="65151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dirty="0">
                <a:solidFill>
                  <a:srgbClr val="8F8F8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Operational Intelligence for Ride-Hailing Optimization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381000" y="600075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76202" y="0"/>
                </a:moveTo>
                <a:lnTo>
                  <a:pt x="380998" y="0"/>
                </a:lnTo>
                <a:cubicBezTo>
                  <a:pt x="423055" y="0"/>
                  <a:pt x="457200" y="34145"/>
                  <a:pt x="457200" y="76202"/>
                </a:cubicBezTo>
                <a:lnTo>
                  <a:pt x="457200" y="380998"/>
                </a:lnTo>
                <a:cubicBezTo>
                  <a:pt x="457200" y="423055"/>
                  <a:pt x="423055" y="457200"/>
                  <a:pt x="380998" y="457200"/>
                </a:cubicBezTo>
                <a:lnTo>
                  <a:pt x="76202" y="457200"/>
                </a:lnTo>
                <a:cubicBezTo>
                  <a:pt x="34145" y="457200"/>
                  <a:pt x="0" y="423055"/>
                  <a:pt x="0" y="3809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6366F1">
              <a:alpha val="20000"/>
            </a:srgbClr>
          </a:solidFill>
          <a:ln/>
        </p:spPr>
      </p:sp>
      <p:sp>
        <p:nvSpPr>
          <p:cNvPr id="10" name="Shape 7"/>
          <p:cNvSpPr/>
          <p:nvPr/>
        </p:nvSpPr>
        <p:spPr>
          <a:xfrm>
            <a:off x="514350" y="6134100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23812" y="23812"/>
                </a:moveTo>
                <a:cubicBezTo>
                  <a:pt x="23812" y="17227"/>
                  <a:pt x="18492" y="11906"/>
                  <a:pt x="11906" y="11906"/>
                </a:cubicBezTo>
                <a:cubicBezTo>
                  <a:pt x="5321" y="11906"/>
                  <a:pt x="0" y="17227"/>
                  <a:pt x="0" y="23812"/>
                </a:cubicBezTo>
                <a:lnTo>
                  <a:pt x="0" y="148828"/>
                </a:lnTo>
                <a:cubicBezTo>
                  <a:pt x="0" y="165274"/>
                  <a:pt x="13320" y="178594"/>
                  <a:pt x="29766" y="178594"/>
                </a:cubicBezTo>
                <a:lnTo>
                  <a:pt x="178594" y="178594"/>
                </a:lnTo>
                <a:cubicBezTo>
                  <a:pt x="185179" y="178594"/>
                  <a:pt x="190500" y="173273"/>
                  <a:pt x="190500" y="166688"/>
                </a:cubicBezTo>
                <a:cubicBezTo>
                  <a:pt x="190500" y="160102"/>
                  <a:pt x="185179" y="154781"/>
                  <a:pt x="178594" y="154781"/>
                </a:cubicBezTo>
                <a:lnTo>
                  <a:pt x="29766" y="154781"/>
                </a:lnTo>
                <a:cubicBezTo>
                  <a:pt x="26491" y="154781"/>
                  <a:pt x="23812" y="152102"/>
                  <a:pt x="23812" y="148828"/>
                </a:cubicBezTo>
                <a:lnTo>
                  <a:pt x="23812" y="23812"/>
                </a:lnTo>
                <a:close/>
                <a:moveTo>
                  <a:pt x="175096" y="56034"/>
                </a:moveTo>
                <a:cubicBezTo>
                  <a:pt x="179747" y="51383"/>
                  <a:pt x="179747" y="43830"/>
                  <a:pt x="175096" y="39179"/>
                </a:cubicBezTo>
                <a:cubicBezTo>
                  <a:pt x="170445" y="34528"/>
                  <a:pt x="162892" y="34528"/>
                  <a:pt x="158242" y="39179"/>
                </a:cubicBezTo>
                <a:lnTo>
                  <a:pt x="119063" y="78395"/>
                </a:lnTo>
                <a:lnTo>
                  <a:pt x="97706" y="57076"/>
                </a:lnTo>
                <a:cubicBezTo>
                  <a:pt x="93055" y="52425"/>
                  <a:pt x="85502" y="52425"/>
                  <a:pt x="80851" y="57076"/>
                </a:cubicBezTo>
                <a:lnTo>
                  <a:pt x="45132" y="92794"/>
                </a:lnTo>
                <a:cubicBezTo>
                  <a:pt x="40481" y="97445"/>
                  <a:pt x="40481" y="104998"/>
                  <a:pt x="45132" y="109649"/>
                </a:cubicBezTo>
                <a:cubicBezTo>
                  <a:pt x="49783" y="114300"/>
                  <a:pt x="57336" y="114300"/>
                  <a:pt x="61987" y="109649"/>
                </a:cubicBezTo>
                <a:lnTo>
                  <a:pt x="89297" y="82339"/>
                </a:lnTo>
                <a:lnTo>
                  <a:pt x="110654" y="103696"/>
                </a:lnTo>
                <a:cubicBezTo>
                  <a:pt x="115305" y="108347"/>
                  <a:pt x="122858" y="108347"/>
                  <a:pt x="127508" y="103696"/>
                </a:cubicBezTo>
                <a:lnTo>
                  <a:pt x="175133" y="56071"/>
                </a:lnTo>
                <a:close/>
              </a:path>
            </a:pathLst>
          </a:custGeom>
          <a:solidFill>
            <a:srgbClr val="6366F1"/>
          </a:solidFill>
          <a:ln/>
        </p:spPr>
      </p:sp>
      <p:sp>
        <p:nvSpPr>
          <p:cNvPr id="11" name="Text 8"/>
          <p:cNvSpPr/>
          <p:nvPr/>
        </p:nvSpPr>
        <p:spPr>
          <a:xfrm>
            <a:off x="952500" y="5981700"/>
            <a:ext cx="122872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EFEFE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20K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952500" y="6286500"/>
            <a:ext cx="11811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F8F8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Bookings Analyzed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2294414" y="600075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76202" y="0"/>
                </a:moveTo>
                <a:lnTo>
                  <a:pt x="380998" y="0"/>
                </a:lnTo>
                <a:cubicBezTo>
                  <a:pt x="423055" y="0"/>
                  <a:pt x="457200" y="34145"/>
                  <a:pt x="457200" y="76202"/>
                </a:cubicBezTo>
                <a:lnTo>
                  <a:pt x="457200" y="380998"/>
                </a:lnTo>
                <a:cubicBezTo>
                  <a:pt x="457200" y="423055"/>
                  <a:pt x="423055" y="457200"/>
                  <a:pt x="380998" y="457200"/>
                </a:cubicBezTo>
                <a:lnTo>
                  <a:pt x="76202" y="457200"/>
                </a:lnTo>
                <a:cubicBezTo>
                  <a:pt x="34145" y="457200"/>
                  <a:pt x="0" y="423055"/>
                  <a:pt x="0" y="3809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22C55E">
              <a:alpha val="20000"/>
            </a:srgbClr>
          </a:solidFill>
          <a:ln/>
        </p:spPr>
      </p:sp>
      <p:sp>
        <p:nvSpPr>
          <p:cNvPr id="14" name="Shape 11"/>
          <p:cNvSpPr/>
          <p:nvPr/>
        </p:nvSpPr>
        <p:spPr>
          <a:xfrm>
            <a:off x="2427764" y="6134100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95250" y="190500"/>
                </a:moveTo>
                <a:cubicBezTo>
                  <a:pt x="147820" y="190500"/>
                  <a:pt x="190500" y="147820"/>
                  <a:pt x="190500" y="95250"/>
                </a:cubicBezTo>
                <a:cubicBezTo>
                  <a:pt x="190500" y="42680"/>
                  <a:pt x="147820" y="0"/>
                  <a:pt x="95250" y="0"/>
                </a:cubicBezTo>
                <a:cubicBezTo>
                  <a:pt x="42680" y="0"/>
                  <a:pt x="0" y="42680"/>
                  <a:pt x="0" y="95250"/>
                </a:cubicBezTo>
                <a:cubicBezTo>
                  <a:pt x="0" y="147820"/>
                  <a:pt x="42680" y="190500"/>
                  <a:pt x="95250" y="190500"/>
                </a:cubicBezTo>
                <a:close/>
                <a:moveTo>
                  <a:pt x="126653" y="79139"/>
                </a:moveTo>
                <a:lnTo>
                  <a:pt x="96887" y="126764"/>
                </a:lnTo>
                <a:cubicBezTo>
                  <a:pt x="95324" y="129257"/>
                  <a:pt x="92646" y="130820"/>
                  <a:pt x="89706" y="130969"/>
                </a:cubicBezTo>
                <a:cubicBezTo>
                  <a:pt x="86767" y="131118"/>
                  <a:pt x="83939" y="129778"/>
                  <a:pt x="82190" y="127397"/>
                </a:cubicBezTo>
                <a:lnTo>
                  <a:pt x="64331" y="103584"/>
                </a:lnTo>
                <a:cubicBezTo>
                  <a:pt x="61354" y="99640"/>
                  <a:pt x="62173" y="94059"/>
                  <a:pt x="66117" y="91083"/>
                </a:cubicBezTo>
                <a:cubicBezTo>
                  <a:pt x="70061" y="88106"/>
                  <a:pt x="75642" y="88925"/>
                  <a:pt x="78618" y="92869"/>
                </a:cubicBezTo>
                <a:lnTo>
                  <a:pt x="88664" y="106263"/>
                </a:lnTo>
                <a:lnTo>
                  <a:pt x="111509" y="69689"/>
                </a:lnTo>
                <a:cubicBezTo>
                  <a:pt x="114114" y="65522"/>
                  <a:pt x="119621" y="64219"/>
                  <a:pt x="123825" y="66861"/>
                </a:cubicBezTo>
                <a:cubicBezTo>
                  <a:pt x="128029" y="69503"/>
                  <a:pt x="129294" y="74972"/>
                  <a:pt x="126653" y="79177"/>
                </a:cubicBezTo>
                <a:close/>
              </a:path>
            </a:pathLst>
          </a:custGeom>
          <a:solidFill>
            <a:srgbClr val="22C55E"/>
          </a:solidFill>
          <a:ln/>
        </p:spPr>
      </p:sp>
      <p:sp>
        <p:nvSpPr>
          <p:cNvPr id="15" name="Text 12"/>
          <p:cNvSpPr/>
          <p:nvPr/>
        </p:nvSpPr>
        <p:spPr>
          <a:xfrm>
            <a:off x="2865914" y="5981700"/>
            <a:ext cx="109537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EFEFE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62%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2865914" y="6286500"/>
            <a:ext cx="10477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F8F8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Completion Rate</a:t>
            </a: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>
            <a:off x="4072572" y="600075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76202" y="0"/>
                </a:moveTo>
                <a:lnTo>
                  <a:pt x="380998" y="0"/>
                </a:lnTo>
                <a:cubicBezTo>
                  <a:pt x="423055" y="0"/>
                  <a:pt x="457200" y="34145"/>
                  <a:pt x="457200" y="76202"/>
                </a:cubicBezTo>
                <a:lnTo>
                  <a:pt x="457200" y="380998"/>
                </a:lnTo>
                <a:cubicBezTo>
                  <a:pt x="457200" y="423055"/>
                  <a:pt x="423055" y="457200"/>
                  <a:pt x="380998" y="457200"/>
                </a:cubicBezTo>
                <a:lnTo>
                  <a:pt x="76202" y="457200"/>
                </a:lnTo>
                <a:cubicBezTo>
                  <a:pt x="34145" y="457200"/>
                  <a:pt x="0" y="423055"/>
                  <a:pt x="0" y="3809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6366F1">
              <a:alpha val="20000"/>
            </a:srgbClr>
          </a:solidFill>
          <a:ln/>
        </p:spPr>
      </p:sp>
      <p:sp>
        <p:nvSpPr>
          <p:cNvPr id="18" name="Shape 15"/>
          <p:cNvSpPr/>
          <p:nvPr/>
        </p:nvSpPr>
        <p:spPr>
          <a:xfrm>
            <a:off x="4194016" y="6134100"/>
            <a:ext cx="214313" cy="190500"/>
          </a:xfrm>
          <a:custGeom>
            <a:avLst/>
            <a:gdLst/>
            <a:ahLst/>
            <a:cxnLst/>
            <a:rect l="l" t="t" r="r" b="b"/>
            <a:pathLst>
              <a:path w="214313" h="190500">
                <a:moveTo>
                  <a:pt x="142875" y="59531"/>
                </a:moveTo>
                <a:cubicBezTo>
                  <a:pt x="136289" y="59531"/>
                  <a:pt x="130969" y="54211"/>
                  <a:pt x="130969" y="47625"/>
                </a:cubicBezTo>
                <a:cubicBezTo>
                  <a:pt x="130969" y="41039"/>
                  <a:pt x="136289" y="35719"/>
                  <a:pt x="142875" y="35719"/>
                </a:cubicBezTo>
                <a:lnTo>
                  <a:pt x="202406" y="35719"/>
                </a:lnTo>
                <a:cubicBezTo>
                  <a:pt x="208992" y="35719"/>
                  <a:pt x="214313" y="41039"/>
                  <a:pt x="214313" y="47625"/>
                </a:cubicBezTo>
                <a:lnTo>
                  <a:pt x="214313" y="107156"/>
                </a:lnTo>
                <a:cubicBezTo>
                  <a:pt x="214313" y="113742"/>
                  <a:pt x="208992" y="119063"/>
                  <a:pt x="202406" y="119063"/>
                </a:cubicBezTo>
                <a:cubicBezTo>
                  <a:pt x="195821" y="119063"/>
                  <a:pt x="190500" y="113742"/>
                  <a:pt x="190500" y="107156"/>
                </a:cubicBezTo>
                <a:lnTo>
                  <a:pt x="190500" y="76386"/>
                </a:lnTo>
                <a:lnTo>
                  <a:pt x="127471" y="139415"/>
                </a:lnTo>
                <a:cubicBezTo>
                  <a:pt x="122820" y="144066"/>
                  <a:pt x="115267" y="144066"/>
                  <a:pt x="110617" y="139415"/>
                </a:cubicBezTo>
                <a:lnTo>
                  <a:pt x="71438" y="100199"/>
                </a:lnTo>
                <a:lnTo>
                  <a:pt x="20315" y="151284"/>
                </a:lnTo>
                <a:cubicBezTo>
                  <a:pt x="15664" y="155935"/>
                  <a:pt x="8111" y="155935"/>
                  <a:pt x="3460" y="151284"/>
                </a:cubicBezTo>
                <a:cubicBezTo>
                  <a:pt x="-1191" y="146633"/>
                  <a:pt x="-1191" y="139080"/>
                  <a:pt x="3460" y="134429"/>
                </a:cubicBezTo>
                <a:lnTo>
                  <a:pt x="62992" y="74898"/>
                </a:lnTo>
                <a:cubicBezTo>
                  <a:pt x="67642" y="70247"/>
                  <a:pt x="75195" y="70247"/>
                  <a:pt x="79846" y="74898"/>
                </a:cubicBezTo>
                <a:lnTo>
                  <a:pt x="119063" y="114114"/>
                </a:lnTo>
                <a:lnTo>
                  <a:pt x="173645" y="59531"/>
                </a:lnTo>
                <a:lnTo>
                  <a:pt x="142875" y="59531"/>
                </a:lnTo>
                <a:close/>
              </a:path>
            </a:pathLst>
          </a:custGeom>
          <a:solidFill>
            <a:srgbClr val="6366F1"/>
          </a:solidFill>
          <a:ln/>
        </p:spPr>
      </p:sp>
      <p:sp>
        <p:nvSpPr>
          <p:cNvPr id="19" name="Text 16"/>
          <p:cNvSpPr/>
          <p:nvPr/>
        </p:nvSpPr>
        <p:spPr>
          <a:xfrm>
            <a:off x="4644072" y="5981700"/>
            <a:ext cx="914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EFEFE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+30%</a:t>
            </a:r>
            <a:endParaRPr lang="en-US" sz="1600" dirty="0"/>
          </a:p>
        </p:txBody>
      </p:sp>
      <p:sp>
        <p:nvSpPr>
          <p:cNvPr id="20" name="Text 17"/>
          <p:cNvSpPr/>
          <p:nvPr/>
        </p:nvSpPr>
        <p:spPr>
          <a:xfrm>
            <a:off x="4644072" y="6286500"/>
            <a:ext cx="8667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F8F8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WoW Growth</a:t>
            </a:r>
            <a:endParaRPr lang="en-US" sz="1600" dirty="0"/>
          </a:p>
        </p:txBody>
      </p:sp>
      <p:sp>
        <p:nvSpPr>
          <p:cNvPr id="21" name="Text 18"/>
          <p:cNvSpPr/>
          <p:nvPr/>
        </p:nvSpPr>
        <p:spPr>
          <a:xfrm>
            <a:off x="10824051" y="6000750"/>
            <a:ext cx="9906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>
              <a:lnSpc>
                <a:spcPct val="130000"/>
              </a:lnSpc>
            </a:pPr>
            <a:r>
              <a:rPr lang="en-US" sz="1350" b="1" dirty="0">
                <a:solidFill>
                  <a:srgbClr val="EFEFE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July 2024</a:t>
            </a:r>
            <a:endParaRPr lang="en-US" sz="1600" dirty="0"/>
          </a:p>
        </p:txBody>
      </p:sp>
      <p:sp>
        <p:nvSpPr>
          <p:cNvPr id="22" name="Text 19"/>
          <p:cNvSpPr/>
          <p:nvPr/>
        </p:nvSpPr>
        <p:spPr>
          <a:xfrm>
            <a:off x="10843101" y="6267450"/>
            <a:ext cx="9715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>
              <a:lnSpc>
                <a:spcPct val="120000"/>
              </a:lnSpc>
            </a:pPr>
            <a:r>
              <a:rPr lang="en-US" sz="1050" dirty="0">
                <a:solidFill>
                  <a:srgbClr val="8F8F8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Analysis Period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19191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381000"/>
            <a:ext cx="114966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spc="53" kern="0" dirty="0">
                <a:solidFill>
                  <a:srgbClr val="6366F1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CANCELLATION ANALYSIS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81000" y="647700"/>
            <a:ext cx="116586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600" b="1" dirty="0">
                <a:solidFill>
                  <a:srgbClr val="EFEFE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Cancellation Deep Dive: Attribution Analysis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84810" y="1337310"/>
            <a:ext cx="5827395" cy="5132070"/>
          </a:xfrm>
          <a:custGeom>
            <a:avLst/>
            <a:gdLst/>
            <a:ahLst/>
            <a:cxnLst/>
            <a:rect l="l" t="t" r="r" b="b"/>
            <a:pathLst>
              <a:path w="5827395" h="5132070">
                <a:moveTo>
                  <a:pt x="114291" y="0"/>
                </a:moveTo>
                <a:lnTo>
                  <a:pt x="5713104" y="0"/>
                </a:lnTo>
                <a:cubicBezTo>
                  <a:pt x="5776225" y="0"/>
                  <a:pt x="5827395" y="51170"/>
                  <a:pt x="5827395" y="114291"/>
                </a:cubicBezTo>
                <a:lnTo>
                  <a:pt x="5827395" y="5017779"/>
                </a:lnTo>
                <a:cubicBezTo>
                  <a:pt x="5827395" y="5080900"/>
                  <a:pt x="5776225" y="5132070"/>
                  <a:pt x="5713104" y="5132070"/>
                </a:cubicBezTo>
                <a:lnTo>
                  <a:pt x="114291" y="5132070"/>
                </a:lnTo>
                <a:cubicBezTo>
                  <a:pt x="51170" y="5132070"/>
                  <a:pt x="0" y="5080900"/>
                  <a:pt x="0" y="5017779"/>
                </a:cubicBezTo>
                <a:lnTo>
                  <a:pt x="0" y="114291"/>
                </a:lnTo>
                <a:cubicBezTo>
                  <a:pt x="0" y="51170"/>
                  <a:pt x="51170" y="0"/>
                  <a:pt x="114291" y="0"/>
                </a:cubicBezTo>
                <a:close/>
              </a:path>
            </a:pathLst>
          </a:custGeom>
          <a:solidFill>
            <a:srgbClr val="262626"/>
          </a:solidFill>
          <a:ln w="10160">
            <a:solidFill>
              <a:srgbClr val="333333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617220" y="1569718"/>
            <a:ext cx="54578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FEFE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Cancellation Attribution Breakdown</a:t>
            </a:r>
            <a:endParaRPr lang="en-US" sz="1600" dirty="0"/>
          </a:p>
        </p:txBody>
      </p:sp>
      <p:pic>
        <p:nvPicPr>
          <p:cNvPr id="6" name="Image 0" descr="https://kimi-img.moonshot.cn/pub/slides/26-02-15-22:31:28-d68thg5f8r3f0sf16hfg.png">    </p:cNvPr>
          <p:cNvPicPr>
            <a:picLocks noChangeAspect="1"/>
          </p:cNvPicPr>
          <p:nvPr/>
        </p:nvPicPr>
        <p:blipFill>
          <a:blip r:embed="rId1"/>
          <a:srcRect l="0" r="0" t="53" b="53"/>
          <a:stretch/>
        </p:blipFill>
        <p:spPr>
          <a:xfrm>
            <a:off x="617220" y="1988818"/>
            <a:ext cx="5362575" cy="3810000"/>
          </a:xfrm>
          <a:prstGeom prst="roundRect">
            <a:avLst>
              <a:gd name="adj" fmla="val 0"/>
            </a:avLst>
          </a:prstGeom>
        </p:spPr>
      </p:pic>
      <p:sp>
        <p:nvSpPr>
          <p:cNvPr id="7" name="Shape 4"/>
          <p:cNvSpPr/>
          <p:nvPr/>
        </p:nvSpPr>
        <p:spPr>
          <a:xfrm>
            <a:off x="6450330" y="1337310"/>
            <a:ext cx="5360670" cy="4103370"/>
          </a:xfrm>
          <a:custGeom>
            <a:avLst/>
            <a:gdLst/>
            <a:ahLst/>
            <a:cxnLst/>
            <a:rect l="l" t="t" r="r" b="b"/>
            <a:pathLst>
              <a:path w="5360670" h="4103370">
                <a:moveTo>
                  <a:pt x="114320" y="0"/>
                </a:moveTo>
                <a:lnTo>
                  <a:pt x="5246350" y="0"/>
                </a:lnTo>
                <a:cubicBezTo>
                  <a:pt x="5309487" y="0"/>
                  <a:pt x="5360670" y="51183"/>
                  <a:pt x="5360670" y="114320"/>
                </a:cubicBezTo>
                <a:lnTo>
                  <a:pt x="5360670" y="3989050"/>
                </a:lnTo>
                <a:cubicBezTo>
                  <a:pt x="5360670" y="4052187"/>
                  <a:pt x="5309487" y="4103370"/>
                  <a:pt x="5246350" y="4103370"/>
                </a:cubicBezTo>
                <a:lnTo>
                  <a:pt x="114320" y="4103370"/>
                </a:lnTo>
                <a:cubicBezTo>
                  <a:pt x="51183" y="4103370"/>
                  <a:pt x="0" y="4052187"/>
                  <a:pt x="0" y="3989050"/>
                </a:cubicBezTo>
                <a:lnTo>
                  <a:pt x="0" y="114320"/>
                </a:lnTo>
                <a:cubicBezTo>
                  <a:pt x="0" y="51183"/>
                  <a:pt x="51183" y="0"/>
                  <a:pt x="114320" y="0"/>
                </a:cubicBezTo>
                <a:close/>
              </a:path>
            </a:pathLst>
          </a:custGeom>
          <a:solidFill>
            <a:srgbClr val="262626"/>
          </a:solidFill>
          <a:ln w="10160">
            <a:solidFill>
              <a:srgbClr val="333333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6644640" y="1531618"/>
            <a:ext cx="50577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EFEFE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Cancellation Metrics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6648450" y="1954528"/>
            <a:ext cx="4960620" cy="731520"/>
          </a:xfrm>
          <a:custGeom>
            <a:avLst/>
            <a:gdLst/>
            <a:ahLst/>
            <a:cxnLst/>
            <a:rect l="l" t="t" r="r" b="b"/>
            <a:pathLst>
              <a:path w="4960620" h="731520">
                <a:moveTo>
                  <a:pt x="76202" y="0"/>
                </a:moveTo>
                <a:lnTo>
                  <a:pt x="4884418" y="0"/>
                </a:lnTo>
                <a:cubicBezTo>
                  <a:pt x="4926503" y="0"/>
                  <a:pt x="4960620" y="34117"/>
                  <a:pt x="4960620" y="76202"/>
                </a:cubicBezTo>
                <a:lnTo>
                  <a:pt x="4960620" y="655318"/>
                </a:lnTo>
                <a:cubicBezTo>
                  <a:pt x="4960620" y="697403"/>
                  <a:pt x="4926503" y="731520"/>
                  <a:pt x="4884418" y="731520"/>
                </a:cubicBezTo>
                <a:lnTo>
                  <a:pt x="76202" y="731520"/>
                </a:lnTo>
                <a:cubicBezTo>
                  <a:pt x="34117" y="731520"/>
                  <a:pt x="0" y="697403"/>
                  <a:pt x="0" y="655318"/>
                </a:cubicBezTo>
                <a:lnTo>
                  <a:pt x="0" y="76202"/>
                </a:lnTo>
                <a:cubicBezTo>
                  <a:pt x="0" y="34117"/>
                  <a:pt x="34117" y="0"/>
                  <a:pt x="76202" y="0"/>
                </a:cubicBezTo>
                <a:close/>
              </a:path>
            </a:pathLst>
          </a:custGeom>
          <a:solidFill>
            <a:srgbClr val="191919"/>
          </a:solidFill>
          <a:ln w="10160">
            <a:solidFill>
              <a:srgbClr val="333333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6766560" y="2129791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76200" y="0"/>
                </a:moveTo>
                <a:lnTo>
                  <a:pt x="304800" y="0"/>
                </a:lnTo>
                <a:cubicBezTo>
                  <a:pt x="346856" y="0"/>
                  <a:pt x="381000" y="34144"/>
                  <a:pt x="381000" y="76200"/>
                </a:cubicBezTo>
                <a:lnTo>
                  <a:pt x="381000" y="304800"/>
                </a:lnTo>
                <a:cubicBezTo>
                  <a:pt x="381000" y="346856"/>
                  <a:pt x="346856" y="381000"/>
                  <a:pt x="304800" y="381000"/>
                </a:cubicBezTo>
                <a:lnTo>
                  <a:pt x="76200" y="381000"/>
                </a:lnTo>
                <a:cubicBezTo>
                  <a:pt x="34144" y="381000"/>
                  <a:pt x="0" y="346856"/>
                  <a:pt x="0" y="304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22C55E">
              <a:alpha val="20000"/>
            </a:srgbClr>
          </a:solidFill>
          <a:ln/>
        </p:spPr>
      </p:sp>
      <p:sp>
        <p:nvSpPr>
          <p:cNvPr id="11" name="Shape 8"/>
          <p:cNvSpPr/>
          <p:nvPr/>
        </p:nvSpPr>
        <p:spPr>
          <a:xfrm>
            <a:off x="6890385" y="2244091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129421" y="20866"/>
                </a:moveTo>
                <a:cubicBezTo>
                  <a:pt x="133677" y="23961"/>
                  <a:pt x="134630" y="29914"/>
                  <a:pt x="131534" y="34171"/>
                </a:cubicBezTo>
                <a:lnTo>
                  <a:pt x="55334" y="138946"/>
                </a:lnTo>
                <a:cubicBezTo>
                  <a:pt x="53697" y="141208"/>
                  <a:pt x="51167" y="142607"/>
                  <a:pt x="48369" y="142845"/>
                </a:cubicBezTo>
                <a:cubicBezTo>
                  <a:pt x="45571" y="143083"/>
                  <a:pt x="42863" y="142042"/>
                  <a:pt x="40898" y="140077"/>
                </a:cubicBezTo>
                <a:lnTo>
                  <a:pt x="2798" y="101977"/>
                </a:lnTo>
                <a:cubicBezTo>
                  <a:pt x="-923" y="98256"/>
                  <a:pt x="-923" y="92214"/>
                  <a:pt x="2798" y="88493"/>
                </a:cubicBezTo>
                <a:cubicBezTo>
                  <a:pt x="6519" y="84773"/>
                  <a:pt x="12561" y="84773"/>
                  <a:pt x="16282" y="88493"/>
                </a:cubicBezTo>
                <a:lnTo>
                  <a:pt x="46494" y="118705"/>
                </a:lnTo>
                <a:lnTo>
                  <a:pt x="116145" y="22949"/>
                </a:lnTo>
                <a:cubicBezTo>
                  <a:pt x="119241" y="18693"/>
                  <a:pt x="125194" y="17740"/>
                  <a:pt x="129451" y="20836"/>
                </a:cubicBezTo>
                <a:close/>
              </a:path>
            </a:pathLst>
          </a:custGeom>
          <a:solidFill>
            <a:srgbClr val="22C55E"/>
          </a:solidFill>
          <a:ln/>
        </p:spPr>
      </p:sp>
      <p:sp>
        <p:nvSpPr>
          <p:cNvPr id="12" name="Text 9"/>
          <p:cNvSpPr/>
          <p:nvPr/>
        </p:nvSpPr>
        <p:spPr>
          <a:xfrm>
            <a:off x="7261860" y="2129791"/>
            <a:ext cx="9048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FEFE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Success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7261860" y="2358391"/>
            <a:ext cx="88582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8F8F8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Completed rides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10640060" y="2072641"/>
            <a:ext cx="84772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>
              <a:lnSpc>
                <a:spcPct val="110000"/>
              </a:lnSpc>
            </a:pPr>
            <a:r>
              <a:rPr lang="en-US" sz="1800" b="1" dirty="0">
                <a:solidFill>
                  <a:srgbClr val="22C55E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12,400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10687685" y="2377441"/>
            <a:ext cx="8001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>
              <a:lnSpc>
                <a:spcPct val="120000"/>
              </a:lnSpc>
            </a:pPr>
            <a:r>
              <a:rPr lang="en-US" sz="1050" dirty="0">
                <a:solidFill>
                  <a:srgbClr val="8F8F8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62%</a:t>
            </a:r>
            <a:endParaRPr lang="en-US" sz="1600" dirty="0"/>
          </a:p>
        </p:txBody>
      </p:sp>
      <p:sp>
        <p:nvSpPr>
          <p:cNvPr id="16" name="Shape 13"/>
          <p:cNvSpPr/>
          <p:nvPr/>
        </p:nvSpPr>
        <p:spPr>
          <a:xfrm>
            <a:off x="6648450" y="2807969"/>
            <a:ext cx="4960620" cy="731520"/>
          </a:xfrm>
          <a:custGeom>
            <a:avLst/>
            <a:gdLst/>
            <a:ahLst/>
            <a:cxnLst/>
            <a:rect l="l" t="t" r="r" b="b"/>
            <a:pathLst>
              <a:path w="4960620" h="731520">
                <a:moveTo>
                  <a:pt x="76202" y="0"/>
                </a:moveTo>
                <a:lnTo>
                  <a:pt x="4884418" y="0"/>
                </a:lnTo>
                <a:cubicBezTo>
                  <a:pt x="4926503" y="0"/>
                  <a:pt x="4960620" y="34117"/>
                  <a:pt x="4960620" y="76202"/>
                </a:cubicBezTo>
                <a:lnTo>
                  <a:pt x="4960620" y="655318"/>
                </a:lnTo>
                <a:cubicBezTo>
                  <a:pt x="4960620" y="697403"/>
                  <a:pt x="4926503" y="731520"/>
                  <a:pt x="4884418" y="731520"/>
                </a:cubicBezTo>
                <a:lnTo>
                  <a:pt x="76202" y="731520"/>
                </a:lnTo>
                <a:cubicBezTo>
                  <a:pt x="34117" y="731520"/>
                  <a:pt x="0" y="697403"/>
                  <a:pt x="0" y="655318"/>
                </a:cubicBezTo>
                <a:lnTo>
                  <a:pt x="0" y="76202"/>
                </a:lnTo>
                <a:cubicBezTo>
                  <a:pt x="0" y="34117"/>
                  <a:pt x="34117" y="0"/>
                  <a:pt x="76202" y="0"/>
                </a:cubicBezTo>
                <a:close/>
              </a:path>
            </a:pathLst>
          </a:custGeom>
          <a:solidFill>
            <a:srgbClr val="191919"/>
          </a:solidFill>
          <a:ln w="10160">
            <a:solidFill>
              <a:srgbClr val="333333"/>
            </a:solidFill>
            <a:prstDash val="solid"/>
          </a:ln>
        </p:spPr>
      </p:sp>
      <p:sp>
        <p:nvSpPr>
          <p:cNvPr id="17" name="Shape 14"/>
          <p:cNvSpPr/>
          <p:nvPr/>
        </p:nvSpPr>
        <p:spPr>
          <a:xfrm>
            <a:off x="6766560" y="2983232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76200" y="0"/>
                </a:moveTo>
                <a:lnTo>
                  <a:pt x="304800" y="0"/>
                </a:lnTo>
                <a:cubicBezTo>
                  <a:pt x="346856" y="0"/>
                  <a:pt x="381000" y="34144"/>
                  <a:pt x="381000" y="76200"/>
                </a:cubicBezTo>
                <a:lnTo>
                  <a:pt x="381000" y="304800"/>
                </a:lnTo>
                <a:cubicBezTo>
                  <a:pt x="381000" y="346856"/>
                  <a:pt x="346856" y="381000"/>
                  <a:pt x="304800" y="381000"/>
                </a:cubicBezTo>
                <a:lnTo>
                  <a:pt x="76200" y="381000"/>
                </a:lnTo>
                <a:cubicBezTo>
                  <a:pt x="34144" y="381000"/>
                  <a:pt x="0" y="346856"/>
                  <a:pt x="0" y="304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EF4444">
              <a:alpha val="20000"/>
            </a:srgbClr>
          </a:solidFill>
          <a:ln/>
        </p:spPr>
      </p:sp>
      <p:sp>
        <p:nvSpPr>
          <p:cNvPr id="18" name="Shape 15"/>
          <p:cNvSpPr/>
          <p:nvPr/>
        </p:nvSpPr>
        <p:spPr>
          <a:xfrm>
            <a:off x="6871335" y="3097532"/>
            <a:ext cx="171450" cy="152400"/>
          </a:xfrm>
          <a:custGeom>
            <a:avLst/>
            <a:gdLst/>
            <a:ahLst/>
            <a:cxnLst/>
            <a:rect l="l" t="t" r="r" b="b"/>
            <a:pathLst>
              <a:path w="171450" h="152400">
                <a:moveTo>
                  <a:pt x="12204" y="-7412"/>
                </a:moveTo>
                <a:cubicBezTo>
                  <a:pt x="9406" y="-10210"/>
                  <a:pt x="4882" y="-10210"/>
                  <a:pt x="2113" y="-7412"/>
                </a:cubicBezTo>
                <a:cubicBezTo>
                  <a:pt x="-655" y="-4614"/>
                  <a:pt x="-685" y="-89"/>
                  <a:pt x="2084" y="2709"/>
                </a:cubicBezTo>
                <a:lnTo>
                  <a:pt x="159246" y="159871"/>
                </a:lnTo>
                <a:cubicBezTo>
                  <a:pt x="162044" y="162669"/>
                  <a:pt x="166568" y="162669"/>
                  <a:pt x="169337" y="159871"/>
                </a:cubicBezTo>
                <a:cubicBezTo>
                  <a:pt x="172105" y="157073"/>
                  <a:pt x="172135" y="152549"/>
                  <a:pt x="169337" y="149781"/>
                </a:cubicBezTo>
                <a:lnTo>
                  <a:pt x="92720" y="73134"/>
                </a:lnTo>
                <a:cubicBezTo>
                  <a:pt x="109091" y="69890"/>
                  <a:pt x="121444" y="55424"/>
                  <a:pt x="121444" y="38100"/>
                </a:cubicBezTo>
                <a:cubicBezTo>
                  <a:pt x="121444" y="18365"/>
                  <a:pt x="105460" y="2381"/>
                  <a:pt x="85725" y="2381"/>
                </a:cubicBezTo>
                <a:cubicBezTo>
                  <a:pt x="68401" y="2381"/>
                  <a:pt x="53935" y="14734"/>
                  <a:pt x="50691" y="31105"/>
                </a:cubicBezTo>
                <a:lnTo>
                  <a:pt x="12204" y="-7412"/>
                </a:lnTo>
                <a:close/>
                <a:moveTo>
                  <a:pt x="70128" y="90904"/>
                </a:moveTo>
                <a:cubicBezTo>
                  <a:pt x="44023" y="94238"/>
                  <a:pt x="23813" y="116532"/>
                  <a:pt x="23813" y="143560"/>
                </a:cubicBezTo>
                <a:cubicBezTo>
                  <a:pt x="23813" y="148441"/>
                  <a:pt x="27771" y="152400"/>
                  <a:pt x="32653" y="152400"/>
                </a:cubicBezTo>
                <a:lnTo>
                  <a:pt x="131624" y="152400"/>
                </a:lnTo>
                <a:lnTo>
                  <a:pt x="70128" y="90904"/>
                </a:lnTo>
                <a:close/>
              </a:path>
            </a:pathLst>
          </a:custGeom>
          <a:solidFill>
            <a:srgbClr val="EF4444"/>
          </a:solidFill>
          <a:ln/>
        </p:spPr>
      </p:sp>
      <p:sp>
        <p:nvSpPr>
          <p:cNvPr id="19" name="Text 16"/>
          <p:cNvSpPr/>
          <p:nvPr/>
        </p:nvSpPr>
        <p:spPr>
          <a:xfrm>
            <a:off x="7261860" y="2983232"/>
            <a:ext cx="13049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FEFE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Customer Cancel</a:t>
            </a:r>
            <a:endParaRPr lang="en-US" sz="1600" dirty="0"/>
          </a:p>
        </p:txBody>
      </p:sp>
      <p:sp>
        <p:nvSpPr>
          <p:cNvPr id="20" name="Text 17"/>
          <p:cNvSpPr/>
          <p:nvPr/>
        </p:nvSpPr>
        <p:spPr>
          <a:xfrm>
            <a:off x="7261860" y="3211832"/>
            <a:ext cx="128587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8F8F8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User-initiated</a:t>
            </a:r>
            <a:endParaRPr lang="en-US" sz="1600" dirty="0"/>
          </a:p>
        </p:txBody>
      </p:sp>
      <p:sp>
        <p:nvSpPr>
          <p:cNvPr id="21" name="Text 18"/>
          <p:cNvSpPr/>
          <p:nvPr/>
        </p:nvSpPr>
        <p:spPr>
          <a:xfrm>
            <a:off x="10725785" y="2926082"/>
            <a:ext cx="762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>
              <a:lnSpc>
                <a:spcPct val="110000"/>
              </a:lnSpc>
            </a:pPr>
            <a:r>
              <a:rPr lang="en-US" sz="1800" b="1" dirty="0">
                <a:solidFill>
                  <a:srgbClr val="EF4444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2,000</a:t>
            </a:r>
            <a:endParaRPr lang="en-US" sz="1600" dirty="0"/>
          </a:p>
        </p:txBody>
      </p:sp>
      <p:sp>
        <p:nvSpPr>
          <p:cNvPr id="22" name="Text 19"/>
          <p:cNvSpPr/>
          <p:nvPr/>
        </p:nvSpPr>
        <p:spPr>
          <a:xfrm>
            <a:off x="10773410" y="3230882"/>
            <a:ext cx="7143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>
              <a:lnSpc>
                <a:spcPct val="120000"/>
              </a:lnSpc>
            </a:pPr>
            <a:r>
              <a:rPr lang="en-US" sz="1050" dirty="0">
                <a:solidFill>
                  <a:srgbClr val="8F8F8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10%</a:t>
            </a:r>
            <a:endParaRPr lang="en-US" sz="1600" dirty="0"/>
          </a:p>
        </p:txBody>
      </p:sp>
      <p:sp>
        <p:nvSpPr>
          <p:cNvPr id="23" name="Shape 20"/>
          <p:cNvSpPr/>
          <p:nvPr/>
        </p:nvSpPr>
        <p:spPr>
          <a:xfrm>
            <a:off x="6648450" y="3661410"/>
            <a:ext cx="4960620" cy="731520"/>
          </a:xfrm>
          <a:custGeom>
            <a:avLst/>
            <a:gdLst/>
            <a:ahLst/>
            <a:cxnLst/>
            <a:rect l="l" t="t" r="r" b="b"/>
            <a:pathLst>
              <a:path w="4960620" h="731520">
                <a:moveTo>
                  <a:pt x="76202" y="0"/>
                </a:moveTo>
                <a:lnTo>
                  <a:pt x="4884418" y="0"/>
                </a:lnTo>
                <a:cubicBezTo>
                  <a:pt x="4926503" y="0"/>
                  <a:pt x="4960620" y="34117"/>
                  <a:pt x="4960620" y="76202"/>
                </a:cubicBezTo>
                <a:lnTo>
                  <a:pt x="4960620" y="655318"/>
                </a:lnTo>
                <a:cubicBezTo>
                  <a:pt x="4960620" y="697403"/>
                  <a:pt x="4926503" y="731520"/>
                  <a:pt x="4884418" y="731520"/>
                </a:cubicBezTo>
                <a:lnTo>
                  <a:pt x="76202" y="731520"/>
                </a:lnTo>
                <a:cubicBezTo>
                  <a:pt x="34117" y="731520"/>
                  <a:pt x="0" y="697403"/>
                  <a:pt x="0" y="655318"/>
                </a:cubicBezTo>
                <a:lnTo>
                  <a:pt x="0" y="76202"/>
                </a:lnTo>
                <a:cubicBezTo>
                  <a:pt x="0" y="34117"/>
                  <a:pt x="34117" y="0"/>
                  <a:pt x="76202" y="0"/>
                </a:cubicBezTo>
                <a:close/>
              </a:path>
            </a:pathLst>
          </a:custGeom>
          <a:solidFill>
            <a:srgbClr val="191919"/>
          </a:solidFill>
          <a:ln w="10160">
            <a:solidFill>
              <a:srgbClr val="333333"/>
            </a:solidFill>
            <a:prstDash val="solid"/>
          </a:ln>
        </p:spPr>
      </p:sp>
      <p:sp>
        <p:nvSpPr>
          <p:cNvPr id="24" name="Shape 21"/>
          <p:cNvSpPr/>
          <p:nvPr/>
        </p:nvSpPr>
        <p:spPr>
          <a:xfrm>
            <a:off x="6766560" y="3836668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76200" y="0"/>
                </a:moveTo>
                <a:lnTo>
                  <a:pt x="304800" y="0"/>
                </a:lnTo>
                <a:cubicBezTo>
                  <a:pt x="346856" y="0"/>
                  <a:pt x="381000" y="34144"/>
                  <a:pt x="381000" y="76200"/>
                </a:cubicBezTo>
                <a:lnTo>
                  <a:pt x="381000" y="304800"/>
                </a:lnTo>
                <a:cubicBezTo>
                  <a:pt x="381000" y="346856"/>
                  <a:pt x="346856" y="381000"/>
                  <a:pt x="304800" y="381000"/>
                </a:cubicBezTo>
                <a:lnTo>
                  <a:pt x="76200" y="381000"/>
                </a:lnTo>
                <a:cubicBezTo>
                  <a:pt x="34144" y="381000"/>
                  <a:pt x="0" y="346856"/>
                  <a:pt x="0" y="304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F97316">
              <a:alpha val="20000"/>
            </a:srgbClr>
          </a:solidFill>
          <a:ln/>
        </p:spPr>
      </p:sp>
      <p:sp>
        <p:nvSpPr>
          <p:cNvPr id="25" name="Shape 22"/>
          <p:cNvSpPr/>
          <p:nvPr/>
        </p:nvSpPr>
        <p:spPr>
          <a:xfrm>
            <a:off x="6861810" y="3950968"/>
            <a:ext cx="190500" cy="152400"/>
          </a:xfrm>
          <a:custGeom>
            <a:avLst/>
            <a:gdLst/>
            <a:ahLst/>
            <a:cxnLst/>
            <a:rect l="l" t="t" r="r" b="b"/>
            <a:pathLst>
              <a:path w="190500" h="152400">
                <a:moveTo>
                  <a:pt x="69056" y="4792"/>
                </a:moveTo>
                <a:lnTo>
                  <a:pt x="69056" y="-9495"/>
                </a:lnTo>
                <a:cubicBezTo>
                  <a:pt x="69056" y="-13454"/>
                  <a:pt x="65871" y="-16639"/>
                  <a:pt x="61912" y="-16639"/>
                </a:cubicBezTo>
                <a:cubicBezTo>
                  <a:pt x="57954" y="-16639"/>
                  <a:pt x="54769" y="-13454"/>
                  <a:pt x="54769" y="-9495"/>
                </a:cubicBezTo>
                <a:lnTo>
                  <a:pt x="54769" y="4792"/>
                </a:lnTo>
                <a:cubicBezTo>
                  <a:pt x="54769" y="8751"/>
                  <a:pt x="57954" y="11936"/>
                  <a:pt x="61912" y="11936"/>
                </a:cubicBezTo>
                <a:cubicBezTo>
                  <a:pt x="65871" y="11936"/>
                  <a:pt x="69056" y="8751"/>
                  <a:pt x="69056" y="4792"/>
                </a:cubicBezTo>
                <a:close/>
                <a:moveTo>
                  <a:pt x="9525" y="50036"/>
                </a:moveTo>
                <a:lnTo>
                  <a:pt x="23813" y="50036"/>
                </a:lnTo>
                <a:cubicBezTo>
                  <a:pt x="27771" y="50036"/>
                  <a:pt x="30956" y="46851"/>
                  <a:pt x="30956" y="42892"/>
                </a:cubicBezTo>
                <a:cubicBezTo>
                  <a:pt x="30956" y="38933"/>
                  <a:pt x="27771" y="35749"/>
                  <a:pt x="23813" y="35749"/>
                </a:cubicBezTo>
                <a:lnTo>
                  <a:pt x="9525" y="35749"/>
                </a:lnTo>
                <a:cubicBezTo>
                  <a:pt x="5566" y="35749"/>
                  <a:pt x="2381" y="38933"/>
                  <a:pt x="2381" y="42892"/>
                </a:cubicBezTo>
                <a:cubicBezTo>
                  <a:pt x="2381" y="46851"/>
                  <a:pt x="5566" y="50036"/>
                  <a:pt x="9525" y="50036"/>
                </a:cubicBezTo>
                <a:close/>
                <a:moveTo>
                  <a:pt x="83790" y="21015"/>
                </a:moveTo>
                <a:cubicBezTo>
                  <a:pt x="86588" y="23813"/>
                  <a:pt x="91113" y="23813"/>
                  <a:pt x="93881" y="21015"/>
                </a:cubicBezTo>
                <a:lnTo>
                  <a:pt x="103971" y="10924"/>
                </a:lnTo>
                <a:cubicBezTo>
                  <a:pt x="106769" y="8126"/>
                  <a:pt x="106769" y="3602"/>
                  <a:pt x="103971" y="833"/>
                </a:cubicBezTo>
                <a:cubicBezTo>
                  <a:pt x="101173" y="-1935"/>
                  <a:pt x="96649" y="-1965"/>
                  <a:pt x="93881" y="833"/>
                </a:cubicBezTo>
                <a:lnTo>
                  <a:pt x="83790" y="10894"/>
                </a:lnTo>
                <a:cubicBezTo>
                  <a:pt x="80992" y="13692"/>
                  <a:pt x="80992" y="18217"/>
                  <a:pt x="83790" y="20985"/>
                </a:cubicBezTo>
                <a:close/>
                <a:moveTo>
                  <a:pt x="29914" y="85011"/>
                </a:moveTo>
                <a:lnTo>
                  <a:pt x="40005" y="74920"/>
                </a:lnTo>
                <a:cubicBezTo>
                  <a:pt x="42803" y="72122"/>
                  <a:pt x="42803" y="67598"/>
                  <a:pt x="40005" y="64830"/>
                </a:cubicBezTo>
                <a:cubicBezTo>
                  <a:pt x="37207" y="62061"/>
                  <a:pt x="32683" y="62032"/>
                  <a:pt x="29914" y="64830"/>
                </a:cubicBezTo>
                <a:lnTo>
                  <a:pt x="19824" y="74890"/>
                </a:lnTo>
                <a:cubicBezTo>
                  <a:pt x="17026" y="77688"/>
                  <a:pt x="17026" y="82213"/>
                  <a:pt x="19824" y="84981"/>
                </a:cubicBezTo>
                <a:cubicBezTo>
                  <a:pt x="22622" y="87749"/>
                  <a:pt x="27146" y="87779"/>
                  <a:pt x="29914" y="84981"/>
                </a:cubicBezTo>
                <a:close/>
                <a:moveTo>
                  <a:pt x="19824" y="804"/>
                </a:moveTo>
                <a:cubicBezTo>
                  <a:pt x="17026" y="3602"/>
                  <a:pt x="17026" y="8126"/>
                  <a:pt x="19824" y="10894"/>
                </a:cubicBezTo>
                <a:lnTo>
                  <a:pt x="29914" y="20985"/>
                </a:lnTo>
                <a:cubicBezTo>
                  <a:pt x="32712" y="23783"/>
                  <a:pt x="37237" y="23783"/>
                  <a:pt x="40005" y="20985"/>
                </a:cubicBezTo>
                <a:cubicBezTo>
                  <a:pt x="42773" y="18187"/>
                  <a:pt x="42803" y="13662"/>
                  <a:pt x="40005" y="10894"/>
                </a:cubicBezTo>
                <a:lnTo>
                  <a:pt x="29914" y="804"/>
                </a:lnTo>
                <a:cubicBezTo>
                  <a:pt x="27116" y="-1994"/>
                  <a:pt x="22622" y="-1994"/>
                  <a:pt x="19824" y="804"/>
                </a:cubicBezTo>
                <a:close/>
                <a:moveTo>
                  <a:pt x="105043" y="52209"/>
                </a:moveTo>
                <a:lnTo>
                  <a:pt x="150316" y="64353"/>
                </a:lnTo>
                <a:cubicBezTo>
                  <a:pt x="152221" y="64859"/>
                  <a:pt x="153620" y="66526"/>
                  <a:pt x="153829" y="68491"/>
                </a:cubicBezTo>
                <a:lnTo>
                  <a:pt x="155972" y="90517"/>
                </a:lnTo>
                <a:lnTo>
                  <a:pt x="87064" y="72063"/>
                </a:lnTo>
                <a:lnTo>
                  <a:pt x="99923" y="54054"/>
                </a:lnTo>
                <a:cubicBezTo>
                  <a:pt x="101084" y="52447"/>
                  <a:pt x="103108" y="51703"/>
                  <a:pt x="105043" y="52209"/>
                </a:cubicBezTo>
                <a:close/>
                <a:moveTo>
                  <a:pt x="66556" y="68014"/>
                </a:moveTo>
                <a:lnTo>
                  <a:pt x="65931" y="68878"/>
                </a:lnTo>
                <a:cubicBezTo>
                  <a:pt x="59472" y="70515"/>
                  <a:pt x="54054" y="75515"/>
                  <a:pt x="52209" y="82421"/>
                </a:cubicBezTo>
                <a:cubicBezTo>
                  <a:pt x="50989" y="87035"/>
                  <a:pt x="48518" y="96232"/>
                  <a:pt x="44827" y="110014"/>
                </a:cubicBezTo>
                <a:lnTo>
                  <a:pt x="42356" y="119211"/>
                </a:lnTo>
                <a:cubicBezTo>
                  <a:pt x="40987" y="124301"/>
                  <a:pt x="44023" y="129510"/>
                  <a:pt x="49084" y="130879"/>
                </a:cubicBezTo>
                <a:lnTo>
                  <a:pt x="53697" y="132100"/>
                </a:lnTo>
                <a:cubicBezTo>
                  <a:pt x="58787" y="133469"/>
                  <a:pt x="63996" y="130433"/>
                  <a:pt x="65365" y="125373"/>
                </a:cubicBezTo>
                <a:lnTo>
                  <a:pt x="67836" y="116175"/>
                </a:lnTo>
                <a:lnTo>
                  <a:pt x="150644" y="138351"/>
                </a:lnTo>
                <a:lnTo>
                  <a:pt x="148173" y="147548"/>
                </a:lnTo>
                <a:cubicBezTo>
                  <a:pt x="146804" y="152638"/>
                  <a:pt x="149840" y="157847"/>
                  <a:pt x="154900" y="159216"/>
                </a:cubicBezTo>
                <a:lnTo>
                  <a:pt x="159514" y="160437"/>
                </a:lnTo>
                <a:cubicBezTo>
                  <a:pt x="164604" y="161806"/>
                  <a:pt x="169813" y="158770"/>
                  <a:pt x="171182" y="153710"/>
                </a:cubicBezTo>
                <a:cubicBezTo>
                  <a:pt x="172403" y="149096"/>
                  <a:pt x="174873" y="139898"/>
                  <a:pt x="178564" y="126117"/>
                </a:cubicBezTo>
                <a:lnTo>
                  <a:pt x="181035" y="116919"/>
                </a:lnTo>
                <a:cubicBezTo>
                  <a:pt x="182880" y="110014"/>
                  <a:pt x="180707" y="102989"/>
                  <a:pt x="175915" y="98316"/>
                </a:cubicBezTo>
                <a:lnTo>
                  <a:pt x="175826" y="97244"/>
                </a:lnTo>
                <a:lnTo>
                  <a:pt x="172849" y="66586"/>
                </a:lnTo>
                <a:cubicBezTo>
                  <a:pt x="171896" y="56704"/>
                  <a:pt x="164902" y="48458"/>
                  <a:pt x="155317" y="45899"/>
                </a:cubicBezTo>
                <a:lnTo>
                  <a:pt x="109984" y="33814"/>
                </a:lnTo>
                <a:cubicBezTo>
                  <a:pt x="100399" y="31254"/>
                  <a:pt x="90220" y="34885"/>
                  <a:pt x="84445" y="42982"/>
                </a:cubicBezTo>
                <a:lnTo>
                  <a:pt x="66526" y="68044"/>
                </a:lnTo>
                <a:close/>
                <a:moveTo>
                  <a:pt x="81052" y="85219"/>
                </a:moveTo>
                <a:cubicBezTo>
                  <a:pt x="84391" y="86055"/>
                  <a:pt x="87019" y="88627"/>
                  <a:pt x="87926" y="91947"/>
                </a:cubicBezTo>
                <a:cubicBezTo>
                  <a:pt x="88834" y="95267"/>
                  <a:pt x="87880" y="98818"/>
                  <a:pt x="85431" y="101236"/>
                </a:cubicBezTo>
                <a:cubicBezTo>
                  <a:pt x="82982" y="103655"/>
                  <a:pt x="79419" y="104564"/>
                  <a:pt x="76111" y="103614"/>
                </a:cubicBezTo>
                <a:cubicBezTo>
                  <a:pt x="72772" y="102778"/>
                  <a:pt x="70144" y="100206"/>
                  <a:pt x="69236" y="96886"/>
                </a:cubicBezTo>
                <a:cubicBezTo>
                  <a:pt x="68328" y="93566"/>
                  <a:pt x="69282" y="90015"/>
                  <a:pt x="71731" y="87597"/>
                </a:cubicBezTo>
                <a:cubicBezTo>
                  <a:pt x="74180" y="85178"/>
                  <a:pt x="77744" y="84269"/>
                  <a:pt x="81052" y="85219"/>
                </a:cubicBezTo>
                <a:close/>
                <a:moveTo>
                  <a:pt x="142994" y="111681"/>
                </a:moveTo>
                <a:cubicBezTo>
                  <a:pt x="143830" y="108342"/>
                  <a:pt x="146402" y="105714"/>
                  <a:pt x="149722" y="104806"/>
                </a:cubicBezTo>
                <a:cubicBezTo>
                  <a:pt x="153042" y="103898"/>
                  <a:pt x="156593" y="104852"/>
                  <a:pt x="159012" y="107301"/>
                </a:cubicBezTo>
                <a:cubicBezTo>
                  <a:pt x="161430" y="109750"/>
                  <a:pt x="162339" y="113313"/>
                  <a:pt x="161389" y="116622"/>
                </a:cubicBezTo>
                <a:cubicBezTo>
                  <a:pt x="160553" y="119961"/>
                  <a:pt x="157981" y="122589"/>
                  <a:pt x="154661" y="123496"/>
                </a:cubicBezTo>
                <a:cubicBezTo>
                  <a:pt x="151341" y="124404"/>
                  <a:pt x="147790" y="123450"/>
                  <a:pt x="145372" y="121001"/>
                </a:cubicBezTo>
                <a:cubicBezTo>
                  <a:pt x="142953" y="118552"/>
                  <a:pt x="142044" y="114989"/>
                  <a:pt x="142994" y="111681"/>
                </a:cubicBezTo>
                <a:close/>
              </a:path>
            </a:pathLst>
          </a:custGeom>
          <a:solidFill>
            <a:srgbClr val="F97316"/>
          </a:solidFill>
          <a:ln/>
        </p:spPr>
      </p:sp>
      <p:sp>
        <p:nvSpPr>
          <p:cNvPr id="26" name="Text 23"/>
          <p:cNvSpPr/>
          <p:nvPr/>
        </p:nvSpPr>
        <p:spPr>
          <a:xfrm>
            <a:off x="7261860" y="3836668"/>
            <a:ext cx="10287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FEFE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Driver Cancel</a:t>
            </a:r>
            <a:endParaRPr lang="en-US" sz="1600" dirty="0"/>
          </a:p>
        </p:txBody>
      </p:sp>
      <p:sp>
        <p:nvSpPr>
          <p:cNvPr id="27" name="Text 24"/>
          <p:cNvSpPr/>
          <p:nvPr/>
        </p:nvSpPr>
        <p:spPr>
          <a:xfrm>
            <a:off x="7261860" y="4065268"/>
            <a:ext cx="100965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8F8F8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Driver-initiated</a:t>
            </a:r>
            <a:endParaRPr lang="en-US" sz="1600" dirty="0"/>
          </a:p>
        </p:txBody>
      </p:sp>
      <p:sp>
        <p:nvSpPr>
          <p:cNvPr id="28" name="Text 25"/>
          <p:cNvSpPr/>
          <p:nvPr/>
        </p:nvSpPr>
        <p:spPr>
          <a:xfrm>
            <a:off x="10732929" y="3779518"/>
            <a:ext cx="762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>
              <a:lnSpc>
                <a:spcPct val="110000"/>
              </a:lnSpc>
            </a:pPr>
            <a:r>
              <a:rPr lang="en-US" sz="1800" b="1" dirty="0">
                <a:solidFill>
                  <a:srgbClr val="F97316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3,600</a:t>
            </a:r>
            <a:endParaRPr lang="en-US" sz="1600" dirty="0"/>
          </a:p>
        </p:txBody>
      </p:sp>
      <p:sp>
        <p:nvSpPr>
          <p:cNvPr id="29" name="Text 26"/>
          <p:cNvSpPr/>
          <p:nvPr/>
        </p:nvSpPr>
        <p:spPr>
          <a:xfrm>
            <a:off x="10780554" y="4084318"/>
            <a:ext cx="7143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>
              <a:lnSpc>
                <a:spcPct val="120000"/>
              </a:lnSpc>
            </a:pPr>
            <a:r>
              <a:rPr lang="en-US" sz="1050" dirty="0">
                <a:solidFill>
                  <a:srgbClr val="8F8F8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18%</a:t>
            </a:r>
            <a:endParaRPr lang="en-US" sz="1600" dirty="0"/>
          </a:p>
        </p:txBody>
      </p:sp>
      <p:sp>
        <p:nvSpPr>
          <p:cNvPr id="30" name="Shape 27"/>
          <p:cNvSpPr/>
          <p:nvPr/>
        </p:nvSpPr>
        <p:spPr>
          <a:xfrm>
            <a:off x="6648450" y="4514851"/>
            <a:ext cx="4960620" cy="731520"/>
          </a:xfrm>
          <a:custGeom>
            <a:avLst/>
            <a:gdLst/>
            <a:ahLst/>
            <a:cxnLst/>
            <a:rect l="l" t="t" r="r" b="b"/>
            <a:pathLst>
              <a:path w="4960620" h="731520">
                <a:moveTo>
                  <a:pt x="76202" y="0"/>
                </a:moveTo>
                <a:lnTo>
                  <a:pt x="4884418" y="0"/>
                </a:lnTo>
                <a:cubicBezTo>
                  <a:pt x="4926503" y="0"/>
                  <a:pt x="4960620" y="34117"/>
                  <a:pt x="4960620" y="76202"/>
                </a:cubicBezTo>
                <a:lnTo>
                  <a:pt x="4960620" y="655318"/>
                </a:lnTo>
                <a:cubicBezTo>
                  <a:pt x="4960620" y="697403"/>
                  <a:pt x="4926503" y="731520"/>
                  <a:pt x="4884418" y="731520"/>
                </a:cubicBezTo>
                <a:lnTo>
                  <a:pt x="76202" y="731520"/>
                </a:lnTo>
                <a:cubicBezTo>
                  <a:pt x="34117" y="731520"/>
                  <a:pt x="0" y="697403"/>
                  <a:pt x="0" y="655318"/>
                </a:cubicBezTo>
                <a:lnTo>
                  <a:pt x="0" y="76202"/>
                </a:lnTo>
                <a:cubicBezTo>
                  <a:pt x="0" y="34117"/>
                  <a:pt x="34117" y="0"/>
                  <a:pt x="76202" y="0"/>
                </a:cubicBezTo>
                <a:close/>
              </a:path>
            </a:pathLst>
          </a:custGeom>
          <a:solidFill>
            <a:srgbClr val="191919"/>
          </a:solidFill>
          <a:ln w="10160">
            <a:solidFill>
              <a:srgbClr val="333333"/>
            </a:solidFill>
            <a:prstDash val="solid"/>
          </a:ln>
        </p:spPr>
      </p:sp>
      <p:sp>
        <p:nvSpPr>
          <p:cNvPr id="31" name="Shape 28"/>
          <p:cNvSpPr/>
          <p:nvPr/>
        </p:nvSpPr>
        <p:spPr>
          <a:xfrm>
            <a:off x="6766560" y="4690109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76200" y="0"/>
                </a:moveTo>
                <a:lnTo>
                  <a:pt x="304800" y="0"/>
                </a:lnTo>
                <a:cubicBezTo>
                  <a:pt x="346856" y="0"/>
                  <a:pt x="381000" y="34144"/>
                  <a:pt x="381000" y="76200"/>
                </a:cubicBezTo>
                <a:lnTo>
                  <a:pt x="381000" y="304800"/>
                </a:lnTo>
                <a:cubicBezTo>
                  <a:pt x="381000" y="346856"/>
                  <a:pt x="346856" y="381000"/>
                  <a:pt x="304800" y="381000"/>
                </a:cubicBezTo>
                <a:lnTo>
                  <a:pt x="76200" y="381000"/>
                </a:lnTo>
                <a:cubicBezTo>
                  <a:pt x="34144" y="381000"/>
                  <a:pt x="0" y="346856"/>
                  <a:pt x="0" y="304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6366F1">
              <a:alpha val="20000"/>
            </a:srgbClr>
          </a:solidFill>
          <a:ln/>
        </p:spPr>
      </p:sp>
      <p:sp>
        <p:nvSpPr>
          <p:cNvPr id="32" name="Shape 29"/>
          <p:cNvSpPr/>
          <p:nvPr/>
        </p:nvSpPr>
        <p:spPr>
          <a:xfrm>
            <a:off x="6880860" y="4804409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23825" y="61912"/>
                </a:moveTo>
                <a:cubicBezTo>
                  <a:pt x="123825" y="75575"/>
                  <a:pt x="119390" y="88196"/>
                  <a:pt x="111919" y="98435"/>
                </a:cubicBezTo>
                <a:lnTo>
                  <a:pt x="149602" y="136148"/>
                </a:lnTo>
                <a:cubicBezTo>
                  <a:pt x="153323" y="139869"/>
                  <a:pt x="153323" y="145911"/>
                  <a:pt x="149602" y="149632"/>
                </a:cubicBezTo>
                <a:cubicBezTo>
                  <a:pt x="145881" y="153353"/>
                  <a:pt x="139839" y="153353"/>
                  <a:pt x="136118" y="149632"/>
                </a:cubicBezTo>
                <a:lnTo>
                  <a:pt x="98435" y="111919"/>
                </a:lnTo>
                <a:cubicBezTo>
                  <a:pt x="88196" y="119390"/>
                  <a:pt x="75575" y="123825"/>
                  <a:pt x="61912" y="123825"/>
                </a:cubicBezTo>
                <a:cubicBezTo>
                  <a:pt x="27712" y="123825"/>
                  <a:pt x="0" y="96113"/>
                  <a:pt x="0" y="61912"/>
                </a:cubicBezTo>
                <a:cubicBezTo>
                  <a:pt x="0" y="27712"/>
                  <a:pt x="27712" y="0"/>
                  <a:pt x="61912" y="0"/>
                </a:cubicBezTo>
                <a:cubicBezTo>
                  <a:pt x="96113" y="0"/>
                  <a:pt x="123825" y="27712"/>
                  <a:pt x="123825" y="61912"/>
                </a:cubicBezTo>
                <a:close/>
                <a:moveTo>
                  <a:pt x="61912" y="104775"/>
                </a:moveTo>
                <a:cubicBezTo>
                  <a:pt x="85569" y="104775"/>
                  <a:pt x="104775" y="85569"/>
                  <a:pt x="104775" y="61912"/>
                </a:cubicBezTo>
                <a:cubicBezTo>
                  <a:pt x="104775" y="38256"/>
                  <a:pt x="85569" y="19050"/>
                  <a:pt x="61912" y="19050"/>
                </a:cubicBezTo>
                <a:cubicBezTo>
                  <a:pt x="38256" y="19050"/>
                  <a:pt x="19050" y="38256"/>
                  <a:pt x="19050" y="61912"/>
                </a:cubicBezTo>
                <a:cubicBezTo>
                  <a:pt x="19050" y="85569"/>
                  <a:pt x="38256" y="104775"/>
                  <a:pt x="61912" y="104775"/>
                </a:cubicBezTo>
                <a:close/>
              </a:path>
            </a:pathLst>
          </a:custGeom>
          <a:solidFill>
            <a:srgbClr val="6366F1"/>
          </a:solidFill>
          <a:ln/>
        </p:spPr>
      </p:sp>
      <p:sp>
        <p:nvSpPr>
          <p:cNvPr id="33" name="Text 30"/>
          <p:cNvSpPr/>
          <p:nvPr/>
        </p:nvSpPr>
        <p:spPr>
          <a:xfrm>
            <a:off x="7261860" y="4690109"/>
            <a:ext cx="12858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FEFE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Driver Not Found</a:t>
            </a:r>
            <a:endParaRPr lang="en-US" sz="1600" dirty="0"/>
          </a:p>
        </p:txBody>
      </p:sp>
      <p:sp>
        <p:nvSpPr>
          <p:cNvPr id="34" name="Text 31"/>
          <p:cNvSpPr/>
          <p:nvPr/>
        </p:nvSpPr>
        <p:spPr>
          <a:xfrm>
            <a:off x="7261860" y="4918709"/>
            <a:ext cx="126682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8F8F8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No driver available</a:t>
            </a:r>
            <a:endParaRPr lang="en-US" sz="1600" dirty="0"/>
          </a:p>
        </p:txBody>
      </p:sp>
      <p:sp>
        <p:nvSpPr>
          <p:cNvPr id="35" name="Text 32"/>
          <p:cNvSpPr/>
          <p:nvPr/>
        </p:nvSpPr>
        <p:spPr>
          <a:xfrm>
            <a:off x="10725785" y="4632959"/>
            <a:ext cx="762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>
              <a:lnSpc>
                <a:spcPct val="110000"/>
              </a:lnSpc>
            </a:pPr>
            <a:r>
              <a:rPr lang="en-US" sz="1800" b="1" dirty="0">
                <a:solidFill>
                  <a:srgbClr val="6366F1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2,000</a:t>
            </a:r>
            <a:endParaRPr lang="en-US" sz="1600" dirty="0"/>
          </a:p>
        </p:txBody>
      </p:sp>
      <p:sp>
        <p:nvSpPr>
          <p:cNvPr id="36" name="Text 33"/>
          <p:cNvSpPr/>
          <p:nvPr/>
        </p:nvSpPr>
        <p:spPr>
          <a:xfrm>
            <a:off x="10773410" y="4937759"/>
            <a:ext cx="7143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>
              <a:lnSpc>
                <a:spcPct val="120000"/>
              </a:lnSpc>
            </a:pPr>
            <a:r>
              <a:rPr lang="en-US" sz="1050" dirty="0">
                <a:solidFill>
                  <a:srgbClr val="8F8F8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10%</a:t>
            </a:r>
            <a:endParaRPr lang="en-US" sz="1600" dirty="0"/>
          </a:p>
        </p:txBody>
      </p:sp>
      <p:sp>
        <p:nvSpPr>
          <p:cNvPr id="37" name="Shape 34"/>
          <p:cNvSpPr/>
          <p:nvPr/>
        </p:nvSpPr>
        <p:spPr>
          <a:xfrm>
            <a:off x="6450330" y="5604510"/>
            <a:ext cx="5360670" cy="731520"/>
          </a:xfrm>
          <a:custGeom>
            <a:avLst/>
            <a:gdLst/>
            <a:ahLst/>
            <a:cxnLst/>
            <a:rect l="l" t="t" r="r" b="b"/>
            <a:pathLst>
              <a:path w="5360670" h="731520">
                <a:moveTo>
                  <a:pt x="114300" y="0"/>
                </a:moveTo>
                <a:lnTo>
                  <a:pt x="5246370" y="0"/>
                </a:lnTo>
                <a:cubicBezTo>
                  <a:pt x="5309454" y="0"/>
                  <a:pt x="5360670" y="51216"/>
                  <a:pt x="5360670" y="114300"/>
                </a:cubicBezTo>
                <a:lnTo>
                  <a:pt x="5360670" y="617220"/>
                </a:lnTo>
                <a:cubicBezTo>
                  <a:pt x="5360670" y="680346"/>
                  <a:pt x="5309496" y="731520"/>
                  <a:pt x="5246370" y="731520"/>
                </a:cubicBezTo>
                <a:lnTo>
                  <a:pt x="114300" y="731520"/>
                </a:lnTo>
                <a:cubicBezTo>
                  <a:pt x="51216" y="731520"/>
                  <a:pt x="0" y="680304"/>
                  <a:pt x="0" y="617220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solidFill>
            <a:srgbClr val="262626"/>
          </a:solidFill>
          <a:ln w="10160">
            <a:solidFill>
              <a:srgbClr val="333333"/>
            </a:solidFill>
            <a:prstDash val="solid"/>
          </a:ln>
        </p:spPr>
      </p:sp>
      <p:sp>
        <p:nvSpPr>
          <p:cNvPr id="38" name="Shape 35"/>
          <p:cNvSpPr/>
          <p:nvPr/>
        </p:nvSpPr>
        <p:spPr>
          <a:xfrm>
            <a:off x="6635115" y="5855968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14300" y="228600"/>
                </a:moveTo>
                <a:cubicBezTo>
                  <a:pt x="177384" y="228600"/>
                  <a:pt x="228600" y="177384"/>
                  <a:pt x="228600" y="114300"/>
                </a:cubicBezTo>
                <a:cubicBezTo>
                  <a:pt x="228600" y="51216"/>
                  <a:pt x="177384" y="0"/>
                  <a:pt x="114300" y="0"/>
                </a:cubicBezTo>
                <a:cubicBezTo>
                  <a:pt x="51216" y="0"/>
                  <a:pt x="0" y="51216"/>
                  <a:pt x="0" y="114300"/>
                </a:cubicBezTo>
                <a:cubicBezTo>
                  <a:pt x="0" y="177384"/>
                  <a:pt x="51216" y="228600"/>
                  <a:pt x="114300" y="228600"/>
                </a:cubicBezTo>
                <a:close/>
                <a:moveTo>
                  <a:pt x="114300" y="60722"/>
                </a:moveTo>
                <a:cubicBezTo>
                  <a:pt x="120238" y="60722"/>
                  <a:pt x="125016" y="65499"/>
                  <a:pt x="125016" y="71438"/>
                </a:cubicBezTo>
                <a:lnTo>
                  <a:pt x="125016" y="121444"/>
                </a:lnTo>
                <a:cubicBezTo>
                  <a:pt x="125016" y="127382"/>
                  <a:pt x="120238" y="132159"/>
                  <a:pt x="114300" y="132159"/>
                </a:cubicBezTo>
                <a:cubicBezTo>
                  <a:pt x="108362" y="132159"/>
                  <a:pt x="103584" y="127382"/>
                  <a:pt x="103584" y="121444"/>
                </a:cubicBezTo>
                <a:lnTo>
                  <a:pt x="103584" y="71438"/>
                </a:lnTo>
                <a:cubicBezTo>
                  <a:pt x="103584" y="65499"/>
                  <a:pt x="108362" y="60722"/>
                  <a:pt x="114300" y="60722"/>
                </a:cubicBezTo>
                <a:close/>
                <a:moveTo>
                  <a:pt x="102379" y="157163"/>
                </a:moveTo>
                <a:cubicBezTo>
                  <a:pt x="102108" y="152738"/>
                  <a:pt x="104314" y="148528"/>
                  <a:pt x="108108" y="146233"/>
                </a:cubicBezTo>
                <a:cubicBezTo>
                  <a:pt x="111901" y="143939"/>
                  <a:pt x="116654" y="143939"/>
                  <a:pt x="120448" y="146233"/>
                </a:cubicBezTo>
                <a:cubicBezTo>
                  <a:pt x="124241" y="148528"/>
                  <a:pt x="126448" y="152738"/>
                  <a:pt x="126176" y="157162"/>
                </a:cubicBezTo>
                <a:cubicBezTo>
                  <a:pt x="126448" y="161587"/>
                  <a:pt x="124241" y="165797"/>
                  <a:pt x="120448" y="168092"/>
                </a:cubicBezTo>
                <a:cubicBezTo>
                  <a:pt x="116654" y="170386"/>
                  <a:pt x="111901" y="170386"/>
                  <a:pt x="108108" y="168092"/>
                </a:cubicBezTo>
                <a:cubicBezTo>
                  <a:pt x="104314" y="165797"/>
                  <a:pt x="102108" y="161587"/>
                  <a:pt x="102379" y="157163"/>
                </a:cubicBezTo>
                <a:close/>
              </a:path>
            </a:pathLst>
          </a:custGeom>
          <a:solidFill>
            <a:srgbClr val="F97316"/>
          </a:solidFill>
          <a:ln/>
        </p:spPr>
      </p:sp>
      <p:sp>
        <p:nvSpPr>
          <p:cNvPr id="39" name="Text 36"/>
          <p:cNvSpPr/>
          <p:nvPr/>
        </p:nvSpPr>
        <p:spPr>
          <a:xfrm>
            <a:off x="7006590" y="5760718"/>
            <a:ext cx="42005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FEFE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Key Finding</a:t>
            </a:r>
            <a:endParaRPr lang="en-US" sz="1600" dirty="0"/>
          </a:p>
        </p:txBody>
      </p:sp>
      <p:sp>
        <p:nvSpPr>
          <p:cNvPr id="40" name="Text 37"/>
          <p:cNvSpPr/>
          <p:nvPr/>
        </p:nvSpPr>
        <p:spPr>
          <a:xfrm>
            <a:off x="7006590" y="5989318"/>
            <a:ext cx="41910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F8F8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Driver-side issues (cancel + not found) account for </a:t>
            </a:r>
            <a:pPr>
              <a:lnSpc>
                <a:spcPct val="120000"/>
              </a:lnSpc>
            </a:pPr>
            <a:r>
              <a:rPr lang="en-US" sz="1050" b="1" dirty="0">
                <a:solidFill>
                  <a:srgbClr val="EFEFE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28%</a:t>
            </a:r>
            <a:pPr>
              <a:lnSpc>
                <a:spcPct val="120000"/>
              </a:lnSpc>
            </a:pPr>
            <a:r>
              <a:rPr lang="en-US" sz="1050" dirty="0">
                <a:solidFill>
                  <a:srgbClr val="8F8F8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 of all bookings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19191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381000"/>
            <a:ext cx="114966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spc="53" kern="0" dirty="0">
                <a:solidFill>
                  <a:srgbClr val="6366F1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ROOT CAUSE ANALYSIS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81000" y="647700"/>
            <a:ext cx="116586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600" b="1" dirty="0">
                <a:solidFill>
                  <a:srgbClr val="EFEFE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Cancellation Reasons: Root Cause Analysis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84810" y="1337310"/>
            <a:ext cx="6370320" cy="5132070"/>
          </a:xfrm>
          <a:custGeom>
            <a:avLst/>
            <a:gdLst/>
            <a:ahLst/>
            <a:cxnLst/>
            <a:rect l="l" t="t" r="r" b="b"/>
            <a:pathLst>
              <a:path w="6370320" h="5132070">
                <a:moveTo>
                  <a:pt x="114291" y="0"/>
                </a:moveTo>
                <a:lnTo>
                  <a:pt x="6256029" y="0"/>
                </a:lnTo>
                <a:cubicBezTo>
                  <a:pt x="6319150" y="0"/>
                  <a:pt x="6370320" y="51170"/>
                  <a:pt x="6370320" y="114291"/>
                </a:cubicBezTo>
                <a:lnTo>
                  <a:pt x="6370320" y="5017779"/>
                </a:lnTo>
                <a:cubicBezTo>
                  <a:pt x="6370320" y="5080900"/>
                  <a:pt x="6319150" y="5132070"/>
                  <a:pt x="6256029" y="5132070"/>
                </a:cubicBezTo>
                <a:lnTo>
                  <a:pt x="114291" y="5132070"/>
                </a:lnTo>
                <a:cubicBezTo>
                  <a:pt x="51170" y="5132070"/>
                  <a:pt x="0" y="5080900"/>
                  <a:pt x="0" y="5017779"/>
                </a:cubicBezTo>
                <a:lnTo>
                  <a:pt x="0" y="114291"/>
                </a:lnTo>
                <a:cubicBezTo>
                  <a:pt x="0" y="51170"/>
                  <a:pt x="51170" y="0"/>
                  <a:pt x="114291" y="0"/>
                </a:cubicBezTo>
                <a:close/>
              </a:path>
            </a:pathLst>
          </a:custGeom>
          <a:solidFill>
            <a:srgbClr val="262626"/>
          </a:solidFill>
          <a:ln w="10160">
            <a:solidFill>
              <a:srgbClr val="333333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617220" y="1569718"/>
            <a:ext cx="60007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FEFE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Top Cancellation Reasons Distribution</a:t>
            </a:r>
            <a:endParaRPr lang="en-US" sz="1600" dirty="0"/>
          </a:p>
        </p:txBody>
      </p:sp>
      <p:pic>
        <p:nvPicPr>
          <p:cNvPr id="6" name="Image 0" descr="https://kimi-img.moonshot.cn/pub/slides/26-02-15-22:31:28-d68thg3o7or2hbsbk8m0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617220" y="1988818"/>
            <a:ext cx="5905500" cy="3810000"/>
          </a:xfrm>
          <a:prstGeom prst="roundRect">
            <a:avLst>
              <a:gd name="adj" fmla="val 0"/>
            </a:avLst>
          </a:prstGeom>
        </p:spPr>
      </p:pic>
      <p:sp>
        <p:nvSpPr>
          <p:cNvPr id="7" name="Shape 4"/>
          <p:cNvSpPr/>
          <p:nvPr/>
        </p:nvSpPr>
        <p:spPr>
          <a:xfrm>
            <a:off x="6991350" y="1337310"/>
            <a:ext cx="4817745" cy="3941445"/>
          </a:xfrm>
          <a:custGeom>
            <a:avLst/>
            <a:gdLst/>
            <a:ahLst/>
            <a:cxnLst/>
            <a:rect l="l" t="t" r="r" b="b"/>
            <a:pathLst>
              <a:path w="4817745" h="3941445">
                <a:moveTo>
                  <a:pt x="114302" y="0"/>
                </a:moveTo>
                <a:lnTo>
                  <a:pt x="4703443" y="0"/>
                </a:lnTo>
                <a:cubicBezTo>
                  <a:pt x="4766570" y="0"/>
                  <a:pt x="4817745" y="51175"/>
                  <a:pt x="4817745" y="114302"/>
                </a:cubicBezTo>
                <a:lnTo>
                  <a:pt x="4817745" y="3827143"/>
                </a:lnTo>
                <a:cubicBezTo>
                  <a:pt x="4817745" y="3890270"/>
                  <a:pt x="4766570" y="3941445"/>
                  <a:pt x="4703443" y="3941445"/>
                </a:cubicBezTo>
                <a:lnTo>
                  <a:pt x="114302" y="3941445"/>
                </a:lnTo>
                <a:cubicBezTo>
                  <a:pt x="51175" y="3941445"/>
                  <a:pt x="0" y="3890270"/>
                  <a:pt x="0" y="3827143"/>
                </a:cubicBezTo>
                <a:lnTo>
                  <a:pt x="0" y="114302"/>
                </a:lnTo>
                <a:cubicBezTo>
                  <a:pt x="0" y="51217"/>
                  <a:pt x="51217" y="0"/>
                  <a:pt x="114302" y="0"/>
                </a:cubicBezTo>
                <a:close/>
              </a:path>
            </a:pathLst>
          </a:custGeom>
          <a:solidFill>
            <a:srgbClr val="262626"/>
          </a:solidFill>
          <a:ln w="10160">
            <a:solidFill>
              <a:srgbClr val="333333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7185660" y="1531618"/>
            <a:ext cx="45148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EFEFE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Reason Breakdown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7189470" y="1954528"/>
            <a:ext cx="4417695" cy="960120"/>
          </a:xfrm>
          <a:custGeom>
            <a:avLst/>
            <a:gdLst/>
            <a:ahLst/>
            <a:cxnLst/>
            <a:rect l="l" t="t" r="r" b="b"/>
            <a:pathLst>
              <a:path w="4417695" h="960120">
                <a:moveTo>
                  <a:pt x="76205" y="0"/>
                </a:moveTo>
                <a:lnTo>
                  <a:pt x="4341490" y="0"/>
                </a:lnTo>
                <a:cubicBezTo>
                  <a:pt x="4383577" y="0"/>
                  <a:pt x="4417695" y="34118"/>
                  <a:pt x="4417695" y="76205"/>
                </a:cubicBezTo>
                <a:lnTo>
                  <a:pt x="4417695" y="883915"/>
                </a:lnTo>
                <a:cubicBezTo>
                  <a:pt x="4417695" y="926002"/>
                  <a:pt x="4383577" y="960120"/>
                  <a:pt x="4341490" y="960120"/>
                </a:cubicBezTo>
                <a:lnTo>
                  <a:pt x="76205" y="960120"/>
                </a:lnTo>
                <a:cubicBezTo>
                  <a:pt x="34118" y="960120"/>
                  <a:pt x="0" y="926002"/>
                  <a:pt x="0" y="883915"/>
                </a:cubicBezTo>
                <a:lnTo>
                  <a:pt x="0" y="76205"/>
                </a:lnTo>
                <a:cubicBezTo>
                  <a:pt x="0" y="34118"/>
                  <a:pt x="34118" y="0"/>
                  <a:pt x="76205" y="0"/>
                </a:cubicBezTo>
                <a:close/>
              </a:path>
            </a:pathLst>
          </a:custGeom>
          <a:solidFill>
            <a:srgbClr val="191919"/>
          </a:solidFill>
          <a:ln w="10160">
            <a:solidFill>
              <a:srgbClr val="333333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7345680" y="2167891"/>
            <a:ext cx="190500" cy="152400"/>
          </a:xfrm>
          <a:custGeom>
            <a:avLst/>
            <a:gdLst/>
            <a:ahLst/>
            <a:cxnLst/>
            <a:rect l="l" t="t" r="r" b="b"/>
            <a:pathLst>
              <a:path w="190500" h="152400">
                <a:moveTo>
                  <a:pt x="69056" y="4792"/>
                </a:moveTo>
                <a:lnTo>
                  <a:pt x="69056" y="-9495"/>
                </a:lnTo>
                <a:cubicBezTo>
                  <a:pt x="69056" y="-13454"/>
                  <a:pt x="65871" y="-16639"/>
                  <a:pt x="61912" y="-16639"/>
                </a:cubicBezTo>
                <a:cubicBezTo>
                  <a:pt x="57954" y="-16639"/>
                  <a:pt x="54769" y="-13454"/>
                  <a:pt x="54769" y="-9495"/>
                </a:cubicBezTo>
                <a:lnTo>
                  <a:pt x="54769" y="4792"/>
                </a:lnTo>
                <a:cubicBezTo>
                  <a:pt x="54769" y="8751"/>
                  <a:pt x="57954" y="11936"/>
                  <a:pt x="61912" y="11936"/>
                </a:cubicBezTo>
                <a:cubicBezTo>
                  <a:pt x="65871" y="11936"/>
                  <a:pt x="69056" y="8751"/>
                  <a:pt x="69056" y="4792"/>
                </a:cubicBezTo>
                <a:close/>
                <a:moveTo>
                  <a:pt x="9525" y="50036"/>
                </a:moveTo>
                <a:lnTo>
                  <a:pt x="23813" y="50036"/>
                </a:lnTo>
                <a:cubicBezTo>
                  <a:pt x="27771" y="50036"/>
                  <a:pt x="30956" y="46851"/>
                  <a:pt x="30956" y="42892"/>
                </a:cubicBezTo>
                <a:cubicBezTo>
                  <a:pt x="30956" y="38933"/>
                  <a:pt x="27771" y="35749"/>
                  <a:pt x="23813" y="35749"/>
                </a:cubicBezTo>
                <a:lnTo>
                  <a:pt x="9525" y="35749"/>
                </a:lnTo>
                <a:cubicBezTo>
                  <a:pt x="5566" y="35749"/>
                  <a:pt x="2381" y="38933"/>
                  <a:pt x="2381" y="42892"/>
                </a:cubicBezTo>
                <a:cubicBezTo>
                  <a:pt x="2381" y="46851"/>
                  <a:pt x="5566" y="50036"/>
                  <a:pt x="9525" y="50036"/>
                </a:cubicBezTo>
                <a:close/>
                <a:moveTo>
                  <a:pt x="83790" y="21015"/>
                </a:moveTo>
                <a:cubicBezTo>
                  <a:pt x="86588" y="23813"/>
                  <a:pt x="91113" y="23813"/>
                  <a:pt x="93881" y="21015"/>
                </a:cubicBezTo>
                <a:lnTo>
                  <a:pt x="103971" y="10924"/>
                </a:lnTo>
                <a:cubicBezTo>
                  <a:pt x="106769" y="8126"/>
                  <a:pt x="106769" y="3602"/>
                  <a:pt x="103971" y="833"/>
                </a:cubicBezTo>
                <a:cubicBezTo>
                  <a:pt x="101173" y="-1935"/>
                  <a:pt x="96649" y="-1965"/>
                  <a:pt x="93881" y="833"/>
                </a:cubicBezTo>
                <a:lnTo>
                  <a:pt x="83790" y="10894"/>
                </a:lnTo>
                <a:cubicBezTo>
                  <a:pt x="80992" y="13692"/>
                  <a:pt x="80992" y="18217"/>
                  <a:pt x="83790" y="20985"/>
                </a:cubicBezTo>
                <a:close/>
                <a:moveTo>
                  <a:pt x="29914" y="85011"/>
                </a:moveTo>
                <a:lnTo>
                  <a:pt x="40005" y="74920"/>
                </a:lnTo>
                <a:cubicBezTo>
                  <a:pt x="42803" y="72122"/>
                  <a:pt x="42803" y="67598"/>
                  <a:pt x="40005" y="64830"/>
                </a:cubicBezTo>
                <a:cubicBezTo>
                  <a:pt x="37207" y="62061"/>
                  <a:pt x="32683" y="62032"/>
                  <a:pt x="29914" y="64830"/>
                </a:cubicBezTo>
                <a:lnTo>
                  <a:pt x="19824" y="74890"/>
                </a:lnTo>
                <a:cubicBezTo>
                  <a:pt x="17026" y="77688"/>
                  <a:pt x="17026" y="82213"/>
                  <a:pt x="19824" y="84981"/>
                </a:cubicBezTo>
                <a:cubicBezTo>
                  <a:pt x="22622" y="87749"/>
                  <a:pt x="27146" y="87779"/>
                  <a:pt x="29914" y="84981"/>
                </a:cubicBezTo>
                <a:close/>
                <a:moveTo>
                  <a:pt x="19824" y="804"/>
                </a:moveTo>
                <a:cubicBezTo>
                  <a:pt x="17026" y="3602"/>
                  <a:pt x="17026" y="8126"/>
                  <a:pt x="19824" y="10894"/>
                </a:cubicBezTo>
                <a:lnTo>
                  <a:pt x="29914" y="20985"/>
                </a:lnTo>
                <a:cubicBezTo>
                  <a:pt x="32712" y="23783"/>
                  <a:pt x="37237" y="23783"/>
                  <a:pt x="40005" y="20985"/>
                </a:cubicBezTo>
                <a:cubicBezTo>
                  <a:pt x="42773" y="18187"/>
                  <a:pt x="42803" y="13662"/>
                  <a:pt x="40005" y="10894"/>
                </a:cubicBezTo>
                <a:lnTo>
                  <a:pt x="29914" y="804"/>
                </a:lnTo>
                <a:cubicBezTo>
                  <a:pt x="27116" y="-1994"/>
                  <a:pt x="22622" y="-1994"/>
                  <a:pt x="19824" y="804"/>
                </a:cubicBezTo>
                <a:close/>
                <a:moveTo>
                  <a:pt x="105043" y="52209"/>
                </a:moveTo>
                <a:lnTo>
                  <a:pt x="150316" y="64353"/>
                </a:lnTo>
                <a:cubicBezTo>
                  <a:pt x="152221" y="64859"/>
                  <a:pt x="153620" y="66526"/>
                  <a:pt x="153829" y="68491"/>
                </a:cubicBezTo>
                <a:lnTo>
                  <a:pt x="155972" y="90517"/>
                </a:lnTo>
                <a:lnTo>
                  <a:pt x="87064" y="72063"/>
                </a:lnTo>
                <a:lnTo>
                  <a:pt x="99923" y="54054"/>
                </a:lnTo>
                <a:cubicBezTo>
                  <a:pt x="101084" y="52447"/>
                  <a:pt x="103108" y="51703"/>
                  <a:pt x="105043" y="52209"/>
                </a:cubicBezTo>
                <a:close/>
                <a:moveTo>
                  <a:pt x="66556" y="68014"/>
                </a:moveTo>
                <a:lnTo>
                  <a:pt x="65931" y="68878"/>
                </a:lnTo>
                <a:cubicBezTo>
                  <a:pt x="59472" y="70515"/>
                  <a:pt x="54054" y="75515"/>
                  <a:pt x="52209" y="82421"/>
                </a:cubicBezTo>
                <a:cubicBezTo>
                  <a:pt x="50989" y="87035"/>
                  <a:pt x="48518" y="96232"/>
                  <a:pt x="44827" y="110014"/>
                </a:cubicBezTo>
                <a:lnTo>
                  <a:pt x="42356" y="119211"/>
                </a:lnTo>
                <a:cubicBezTo>
                  <a:pt x="40987" y="124301"/>
                  <a:pt x="44023" y="129510"/>
                  <a:pt x="49084" y="130879"/>
                </a:cubicBezTo>
                <a:lnTo>
                  <a:pt x="53697" y="132100"/>
                </a:lnTo>
                <a:cubicBezTo>
                  <a:pt x="58787" y="133469"/>
                  <a:pt x="63996" y="130433"/>
                  <a:pt x="65365" y="125373"/>
                </a:cubicBezTo>
                <a:lnTo>
                  <a:pt x="67836" y="116175"/>
                </a:lnTo>
                <a:lnTo>
                  <a:pt x="150644" y="138351"/>
                </a:lnTo>
                <a:lnTo>
                  <a:pt x="148173" y="147548"/>
                </a:lnTo>
                <a:cubicBezTo>
                  <a:pt x="146804" y="152638"/>
                  <a:pt x="149840" y="157847"/>
                  <a:pt x="154900" y="159216"/>
                </a:cubicBezTo>
                <a:lnTo>
                  <a:pt x="159514" y="160437"/>
                </a:lnTo>
                <a:cubicBezTo>
                  <a:pt x="164604" y="161806"/>
                  <a:pt x="169813" y="158770"/>
                  <a:pt x="171182" y="153710"/>
                </a:cubicBezTo>
                <a:cubicBezTo>
                  <a:pt x="172403" y="149096"/>
                  <a:pt x="174873" y="139898"/>
                  <a:pt x="178564" y="126117"/>
                </a:cubicBezTo>
                <a:lnTo>
                  <a:pt x="181035" y="116919"/>
                </a:lnTo>
                <a:cubicBezTo>
                  <a:pt x="182880" y="110014"/>
                  <a:pt x="180707" y="102989"/>
                  <a:pt x="175915" y="98316"/>
                </a:cubicBezTo>
                <a:lnTo>
                  <a:pt x="175826" y="97244"/>
                </a:lnTo>
                <a:lnTo>
                  <a:pt x="172849" y="66586"/>
                </a:lnTo>
                <a:cubicBezTo>
                  <a:pt x="171896" y="56704"/>
                  <a:pt x="164902" y="48458"/>
                  <a:pt x="155317" y="45899"/>
                </a:cubicBezTo>
                <a:lnTo>
                  <a:pt x="109984" y="33814"/>
                </a:lnTo>
                <a:cubicBezTo>
                  <a:pt x="100399" y="31254"/>
                  <a:pt x="90220" y="34885"/>
                  <a:pt x="84445" y="42982"/>
                </a:cubicBezTo>
                <a:lnTo>
                  <a:pt x="66526" y="68044"/>
                </a:lnTo>
                <a:close/>
                <a:moveTo>
                  <a:pt x="81052" y="85219"/>
                </a:moveTo>
                <a:cubicBezTo>
                  <a:pt x="84391" y="86055"/>
                  <a:pt x="87019" y="88627"/>
                  <a:pt x="87926" y="91947"/>
                </a:cubicBezTo>
                <a:cubicBezTo>
                  <a:pt x="88834" y="95267"/>
                  <a:pt x="87880" y="98818"/>
                  <a:pt x="85431" y="101236"/>
                </a:cubicBezTo>
                <a:cubicBezTo>
                  <a:pt x="82982" y="103655"/>
                  <a:pt x="79419" y="104564"/>
                  <a:pt x="76111" y="103614"/>
                </a:cubicBezTo>
                <a:cubicBezTo>
                  <a:pt x="72772" y="102778"/>
                  <a:pt x="70144" y="100206"/>
                  <a:pt x="69236" y="96886"/>
                </a:cubicBezTo>
                <a:cubicBezTo>
                  <a:pt x="68328" y="93566"/>
                  <a:pt x="69282" y="90015"/>
                  <a:pt x="71731" y="87597"/>
                </a:cubicBezTo>
                <a:cubicBezTo>
                  <a:pt x="74180" y="85178"/>
                  <a:pt x="77744" y="84269"/>
                  <a:pt x="81052" y="85219"/>
                </a:cubicBezTo>
                <a:close/>
                <a:moveTo>
                  <a:pt x="142994" y="111681"/>
                </a:moveTo>
                <a:cubicBezTo>
                  <a:pt x="143830" y="108342"/>
                  <a:pt x="146402" y="105714"/>
                  <a:pt x="149722" y="104806"/>
                </a:cubicBezTo>
                <a:cubicBezTo>
                  <a:pt x="153042" y="103898"/>
                  <a:pt x="156593" y="104852"/>
                  <a:pt x="159012" y="107301"/>
                </a:cubicBezTo>
                <a:cubicBezTo>
                  <a:pt x="161430" y="109750"/>
                  <a:pt x="162339" y="113313"/>
                  <a:pt x="161389" y="116622"/>
                </a:cubicBezTo>
                <a:cubicBezTo>
                  <a:pt x="160553" y="119961"/>
                  <a:pt x="157981" y="122589"/>
                  <a:pt x="154661" y="123496"/>
                </a:cubicBezTo>
                <a:cubicBezTo>
                  <a:pt x="151341" y="124404"/>
                  <a:pt x="147790" y="123450"/>
                  <a:pt x="145372" y="121001"/>
                </a:cubicBezTo>
                <a:cubicBezTo>
                  <a:pt x="142953" y="118552"/>
                  <a:pt x="142044" y="114989"/>
                  <a:pt x="142994" y="111681"/>
                </a:cubicBezTo>
                <a:close/>
              </a:path>
            </a:pathLst>
          </a:custGeom>
          <a:solidFill>
            <a:srgbClr val="EF4444"/>
          </a:solidFill>
          <a:ln/>
        </p:spPr>
      </p:sp>
      <p:sp>
        <p:nvSpPr>
          <p:cNvPr id="11" name="Text 8"/>
          <p:cNvSpPr/>
          <p:nvPr/>
        </p:nvSpPr>
        <p:spPr>
          <a:xfrm>
            <a:off x="7612380" y="2129791"/>
            <a:ext cx="14382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FEFE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Vehicle Breakdown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10947083" y="2110741"/>
            <a:ext cx="6000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F4444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2,847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7345680" y="2453641"/>
            <a:ext cx="4105275" cy="76200"/>
          </a:xfrm>
          <a:custGeom>
            <a:avLst/>
            <a:gdLst/>
            <a:ahLst/>
            <a:cxnLst/>
            <a:rect l="l" t="t" r="r" b="b"/>
            <a:pathLst>
              <a:path w="4105275" h="76200">
                <a:moveTo>
                  <a:pt x="38100" y="0"/>
                </a:moveTo>
                <a:lnTo>
                  <a:pt x="4067175" y="0"/>
                </a:lnTo>
                <a:cubicBezTo>
                  <a:pt x="4088203" y="0"/>
                  <a:pt x="4105275" y="17072"/>
                  <a:pt x="4105275" y="38100"/>
                </a:cubicBezTo>
                <a:lnTo>
                  <a:pt x="4105275" y="38100"/>
                </a:lnTo>
                <a:cubicBezTo>
                  <a:pt x="4105275" y="59128"/>
                  <a:pt x="4088203" y="76200"/>
                  <a:pt x="4067175" y="76200"/>
                </a:cubicBezTo>
                <a:lnTo>
                  <a:pt x="38100" y="76200"/>
                </a:lnTo>
                <a:cubicBezTo>
                  <a:pt x="17072" y="76200"/>
                  <a:pt x="0" y="59128"/>
                  <a:pt x="0" y="381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333333"/>
          </a:solidFill>
          <a:ln/>
        </p:spPr>
      </p:sp>
      <p:sp>
        <p:nvSpPr>
          <p:cNvPr id="14" name="Shape 11"/>
          <p:cNvSpPr/>
          <p:nvPr/>
        </p:nvSpPr>
        <p:spPr>
          <a:xfrm>
            <a:off x="7345680" y="2453641"/>
            <a:ext cx="2095500" cy="76200"/>
          </a:xfrm>
          <a:custGeom>
            <a:avLst/>
            <a:gdLst/>
            <a:ahLst/>
            <a:cxnLst/>
            <a:rect l="l" t="t" r="r" b="b"/>
            <a:pathLst>
              <a:path w="2095500" h="76200">
                <a:moveTo>
                  <a:pt x="38100" y="0"/>
                </a:moveTo>
                <a:lnTo>
                  <a:pt x="2057400" y="0"/>
                </a:lnTo>
                <a:cubicBezTo>
                  <a:pt x="2078428" y="0"/>
                  <a:pt x="2095500" y="17072"/>
                  <a:pt x="2095500" y="38100"/>
                </a:cubicBezTo>
                <a:lnTo>
                  <a:pt x="2095500" y="38100"/>
                </a:lnTo>
                <a:cubicBezTo>
                  <a:pt x="2095500" y="59128"/>
                  <a:pt x="2078428" y="76200"/>
                  <a:pt x="2057400" y="76200"/>
                </a:cubicBezTo>
                <a:lnTo>
                  <a:pt x="38100" y="76200"/>
                </a:lnTo>
                <a:cubicBezTo>
                  <a:pt x="17072" y="76200"/>
                  <a:pt x="0" y="59128"/>
                  <a:pt x="0" y="381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EF4444"/>
          </a:solidFill>
          <a:ln/>
        </p:spPr>
      </p:sp>
      <p:sp>
        <p:nvSpPr>
          <p:cNvPr id="15" name="Text 12"/>
          <p:cNvSpPr/>
          <p:nvPr/>
        </p:nvSpPr>
        <p:spPr>
          <a:xfrm>
            <a:off x="7345680" y="2567941"/>
            <a:ext cx="41719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F8F8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51% of cancellations</a:t>
            </a:r>
            <a:endParaRPr lang="en-US" sz="1600" dirty="0"/>
          </a:p>
        </p:txBody>
      </p:sp>
      <p:sp>
        <p:nvSpPr>
          <p:cNvPr id="16" name="Shape 13"/>
          <p:cNvSpPr/>
          <p:nvPr/>
        </p:nvSpPr>
        <p:spPr>
          <a:xfrm>
            <a:off x="7189470" y="3036569"/>
            <a:ext cx="4417695" cy="960120"/>
          </a:xfrm>
          <a:custGeom>
            <a:avLst/>
            <a:gdLst/>
            <a:ahLst/>
            <a:cxnLst/>
            <a:rect l="l" t="t" r="r" b="b"/>
            <a:pathLst>
              <a:path w="4417695" h="960120">
                <a:moveTo>
                  <a:pt x="76205" y="0"/>
                </a:moveTo>
                <a:lnTo>
                  <a:pt x="4341490" y="0"/>
                </a:lnTo>
                <a:cubicBezTo>
                  <a:pt x="4383577" y="0"/>
                  <a:pt x="4417695" y="34118"/>
                  <a:pt x="4417695" y="76205"/>
                </a:cubicBezTo>
                <a:lnTo>
                  <a:pt x="4417695" y="883915"/>
                </a:lnTo>
                <a:cubicBezTo>
                  <a:pt x="4417695" y="926002"/>
                  <a:pt x="4383577" y="960120"/>
                  <a:pt x="4341490" y="960120"/>
                </a:cubicBezTo>
                <a:lnTo>
                  <a:pt x="76205" y="960120"/>
                </a:lnTo>
                <a:cubicBezTo>
                  <a:pt x="34118" y="960120"/>
                  <a:pt x="0" y="926002"/>
                  <a:pt x="0" y="883915"/>
                </a:cubicBezTo>
                <a:lnTo>
                  <a:pt x="0" y="76205"/>
                </a:lnTo>
                <a:cubicBezTo>
                  <a:pt x="0" y="34118"/>
                  <a:pt x="34118" y="0"/>
                  <a:pt x="76205" y="0"/>
                </a:cubicBezTo>
                <a:close/>
              </a:path>
            </a:pathLst>
          </a:custGeom>
          <a:solidFill>
            <a:srgbClr val="191919"/>
          </a:solidFill>
          <a:ln w="10160">
            <a:solidFill>
              <a:srgbClr val="333333"/>
            </a:solidFill>
            <a:prstDash val="solid"/>
          </a:ln>
        </p:spPr>
      </p:sp>
      <p:sp>
        <p:nvSpPr>
          <p:cNvPr id="17" name="Shape 14"/>
          <p:cNvSpPr/>
          <p:nvPr/>
        </p:nvSpPr>
        <p:spPr>
          <a:xfrm>
            <a:off x="7345680" y="3249932"/>
            <a:ext cx="190500" cy="152400"/>
          </a:xfrm>
          <a:custGeom>
            <a:avLst/>
            <a:gdLst/>
            <a:ahLst/>
            <a:cxnLst/>
            <a:rect l="l" t="t" r="r" b="b"/>
            <a:pathLst>
              <a:path w="190500" h="152400">
                <a:moveTo>
                  <a:pt x="40600" y="38100"/>
                </a:moveTo>
                <a:cubicBezTo>
                  <a:pt x="40600" y="25339"/>
                  <a:pt x="47408" y="13547"/>
                  <a:pt x="58460" y="7167"/>
                </a:cubicBezTo>
                <a:cubicBezTo>
                  <a:pt x="69511" y="786"/>
                  <a:pt x="83127" y="786"/>
                  <a:pt x="94178" y="7167"/>
                </a:cubicBezTo>
                <a:cubicBezTo>
                  <a:pt x="105230" y="13547"/>
                  <a:pt x="112038" y="25339"/>
                  <a:pt x="112038" y="38100"/>
                </a:cubicBezTo>
                <a:cubicBezTo>
                  <a:pt x="112038" y="57814"/>
                  <a:pt x="96033" y="73819"/>
                  <a:pt x="76319" y="73819"/>
                </a:cubicBezTo>
                <a:cubicBezTo>
                  <a:pt x="56605" y="73819"/>
                  <a:pt x="40600" y="57814"/>
                  <a:pt x="40600" y="38100"/>
                </a:cubicBezTo>
                <a:close/>
                <a:moveTo>
                  <a:pt x="14407" y="143560"/>
                </a:moveTo>
                <a:cubicBezTo>
                  <a:pt x="14407" y="114240"/>
                  <a:pt x="38160" y="90488"/>
                  <a:pt x="67479" y="90488"/>
                </a:cubicBezTo>
                <a:lnTo>
                  <a:pt x="85159" y="90488"/>
                </a:lnTo>
                <a:cubicBezTo>
                  <a:pt x="114479" y="90488"/>
                  <a:pt x="138232" y="114240"/>
                  <a:pt x="138232" y="143560"/>
                </a:cubicBezTo>
                <a:cubicBezTo>
                  <a:pt x="138232" y="148441"/>
                  <a:pt x="134273" y="152400"/>
                  <a:pt x="129391" y="152400"/>
                </a:cubicBezTo>
                <a:lnTo>
                  <a:pt x="23247" y="152400"/>
                </a:lnTo>
                <a:cubicBezTo>
                  <a:pt x="18365" y="152400"/>
                  <a:pt x="14407" y="148441"/>
                  <a:pt x="14407" y="143560"/>
                </a:cubicBezTo>
                <a:close/>
                <a:moveTo>
                  <a:pt x="182255" y="36939"/>
                </a:moveTo>
                <a:cubicBezTo>
                  <a:pt x="185053" y="39737"/>
                  <a:pt x="185053" y="44261"/>
                  <a:pt x="182255" y="47030"/>
                </a:cubicBezTo>
                <a:lnTo>
                  <a:pt x="172164" y="57120"/>
                </a:lnTo>
                <a:lnTo>
                  <a:pt x="182255" y="67211"/>
                </a:lnTo>
                <a:cubicBezTo>
                  <a:pt x="185053" y="70009"/>
                  <a:pt x="185053" y="74533"/>
                  <a:pt x="182255" y="77301"/>
                </a:cubicBezTo>
                <a:cubicBezTo>
                  <a:pt x="179457" y="80070"/>
                  <a:pt x="174933" y="80099"/>
                  <a:pt x="172164" y="77301"/>
                </a:cubicBezTo>
                <a:lnTo>
                  <a:pt x="162074" y="67211"/>
                </a:lnTo>
                <a:lnTo>
                  <a:pt x="151983" y="77301"/>
                </a:lnTo>
                <a:cubicBezTo>
                  <a:pt x="149185" y="80099"/>
                  <a:pt x="144661" y="80099"/>
                  <a:pt x="141893" y="77301"/>
                </a:cubicBezTo>
                <a:cubicBezTo>
                  <a:pt x="139125" y="74503"/>
                  <a:pt x="139095" y="69979"/>
                  <a:pt x="141893" y="67211"/>
                </a:cubicBezTo>
                <a:lnTo>
                  <a:pt x="151983" y="57120"/>
                </a:lnTo>
                <a:lnTo>
                  <a:pt x="141893" y="47030"/>
                </a:lnTo>
                <a:cubicBezTo>
                  <a:pt x="139095" y="44232"/>
                  <a:pt x="139095" y="39707"/>
                  <a:pt x="141893" y="36939"/>
                </a:cubicBezTo>
                <a:cubicBezTo>
                  <a:pt x="144691" y="34171"/>
                  <a:pt x="149215" y="34141"/>
                  <a:pt x="151983" y="36939"/>
                </a:cubicBezTo>
                <a:lnTo>
                  <a:pt x="162074" y="47030"/>
                </a:lnTo>
                <a:lnTo>
                  <a:pt x="172164" y="36939"/>
                </a:lnTo>
                <a:cubicBezTo>
                  <a:pt x="174962" y="34141"/>
                  <a:pt x="179487" y="34141"/>
                  <a:pt x="182255" y="36939"/>
                </a:cubicBezTo>
                <a:close/>
              </a:path>
            </a:pathLst>
          </a:custGeom>
          <a:solidFill>
            <a:srgbClr val="F97316"/>
          </a:solidFill>
          <a:ln/>
        </p:spPr>
      </p:sp>
      <p:sp>
        <p:nvSpPr>
          <p:cNvPr id="18" name="Text 15"/>
          <p:cNvSpPr/>
          <p:nvPr/>
        </p:nvSpPr>
        <p:spPr>
          <a:xfrm>
            <a:off x="7612380" y="3211832"/>
            <a:ext cx="14001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FEFE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Customer Demand</a:t>
            </a:r>
            <a:endParaRPr lang="en-US" sz="1600" dirty="0"/>
          </a:p>
        </p:txBody>
      </p:sp>
      <p:sp>
        <p:nvSpPr>
          <p:cNvPr id="19" name="Text 16"/>
          <p:cNvSpPr/>
          <p:nvPr/>
        </p:nvSpPr>
        <p:spPr>
          <a:xfrm>
            <a:off x="10975499" y="3192782"/>
            <a:ext cx="5715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F97316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1,523</a:t>
            </a:r>
            <a:endParaRPr lang="en-US" sz="1600" dirty="0"/>
          </a:p>
        </p:txBody>
      </p:sp>
      <p:sp>
        <p:nvSpPr>
          <p:cNvPr id="20" name="Shape 17"/>
          <p:cNvSpPr/>
          <p:nvPr/>
        </p:nvSpPr>
        <p:spPr>
          <a:xfrm>
            <a:off x="7345680" y="3535682"/>
            <a:ext cx="4105275" cy="76200"/>
          </a:xfrm>
          <a:custGeom>
            <a:avLst/>
            <a:gdLst/>
            <a:ahLst/>
            <a:cxnLst/>
            <a:rect l="l" t="t" r="r" b="b"/>
            <a:pathLst>
              <a:path w="4105275" h="76200">
                <a:moveTo>
                  <a:pt x="38100" y="0"/>
                </a:moveTo>
                <a:lnTo>
                  <a:pt x="4067175" y="0"/>
                </a:lnTo>
                <a:cubicBezTo>
                  <a:pt x="4088203" y="0"/>
                  <a:pt x="4105275" y="17072"/>
                  <a:pt x="4105275" y="38100"/>
                </a:cubicBezTo>
                <a:lnTo>
                  <a:pt x="4105275" y="38100"/>
                </a:lnTo>
                <a:cubicBezTo>
                  <a:pt x="4105275" y="59128"/>
                  <a:pt x="4088203" y="76200"/>
                  <a:pt x="4067175" y="76200"/>
                </a:cubicBezTo>
                <a:lnTo>
                  <a:pt x="38100" y="76200"/>
                </a:lnTo>
                <a:cubicBezTo>
                  <a:pt x="17072" y="76200"/>
                  <a:pt x="0" y="59128"/>
                  <a:pt x="0" y="381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333333"/>
          </a:solidFill>
          <a:ln/>
        </p:spPr>
      </p:sp>
      <p:sp>
        <p:nvSpPr>
          <p:cNvPr id="21" name="Shape 18"/>
          <p:cNvSpPr/>
          <p:nvPr/>
        </p:nvSpPr>
        <p:spPr>
          <a:xfrm>
            <a:off x="7345680" y="3535682"/>
            <a:ext cx="1104900" cy="76200"/>
          </a:xfrm>
          <a:custGeom>
            <a:avLst/>
            <a:gdLst/>
            <a:ahLst/>
            <a:cxnLst/>
            <a:rect l="l" t="t" r="r" b="b"/>
            <a:pathLst>
              <a:path w="1104900" h="76200">
                <a:moveTo>
                  <a:pt x="38100" y="0"/>
                </a:moveTo>
                <a:lnTo>
                  <a:pt x="1066800" y="0"/>
                </a:lnTo>
                <a:cubicBezTo>
                  <a:pt x="1087828" y="0"/>
                  <a:pt x="1104900" y="17072"/>
                  <a:pt x="1104900" y="38100"/>
                </a:cubicBezTo>
                <a:lnTo>
                  <a:pt x="1104900" y="38100"/>
                </a:lnTo>
                <a:cubicBezTo>
                  <a:pt x="1104900" y="59128"/>
                  <a:pt x="1087828" y="76200"/>
                  <a:pt x="1066800" y="76200"/>
                </a:cubicBezTo>
                <a:lnTo>
                  <a:pt x="38100" y="76200"/>
                </a:lnTo>
                <a:cubicBezTo>
                  <a:pt x="17072" y="76200"/>
                  <a:pt x="0" y="59128"/>
                  <a:pt x="0" y="381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97316"/>
          </a:solidFill>
          <a:ln/>
        </p:spPr>
      </p:sp>
      <p:sp>
        <p:nvSpPr>
          <p:cNvPr id="22" name="Text 19"/>
          <p:cNvSpPr/>
          <p:nvPr/>
        </p:nvSpPr>
        <p:spPr>
          <a:xfrm>
            <a:off x="7345680" y="3649982"/>
            <a:ext cx="41719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F8F8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27% of cancellations</a:t>
            </a:r>
            <a:endParaRPr lang="en-US" sz="1600" dirty="0"/>
          </a:p>
        </p:txBody>
      </p:sp>
      <p:sp>
        <p:nvSpPr>
          <p:cNvPr id="23" name="Shape 20"/>
          <p:cNvSpPr/>
          <p:nvPr/>
        </p:nvSpPr>
        <p:spPr>
          <a:xfrm>
            <a:off x="7189470" y="4118610"/>
            <a:ext cx="4417695" cy="960120"/>
          </a:xfrm>
          <a:custGeom>
            <a:avLst/>
            <a:gdLst/>
            <a:ahLst/>
            <a:cxnLst/>
            <a:rect l="l" t="t" r="r" b="b"/>
            <a:pathLst>
              <a:path w="4417695" h="960120">
                <a:moveTo>
                  <a:pt x="76205" y="0"/>
                </a:moveTo>
                <a:lnTo>
                  <a:pt x="4341490" y="0"/>
                </a:lnTo>
                <a:cubicBezTo>
                  <a:pt x="4383577" y="0"/>
                  <a:pt x="4417695" y="34118"/>
                  <a:pt x="4417695" y="76205"/>
                </a:cubicBezTo>
                <a:lnTo>
                  <a:pt x="4417695" y="883915"/>
                </a:lnTo>
                <a:cubicBezTo>
                  <a:pt x="4417695" y="926002"/>
                  <a:pt x="4383577" y="960120"/>
                  <a:pt x="4341490" y="960120"/>
                </a:cubicBezTo>
                <a:lnTo>
                  <a:pt x="76205" y="960120"/>
                </a:lnTo>
                <a:cubicBezTo>
                  <a:pt x="34118" y="960120"/>
                  <a:pt x="0" y="926002"/>
                  <a:pt x="0" y="883915"/>
                </a:cubicBezTo>
                <a:lnTo>
                  <a:pt x="0" y="76205"/>
                </a:lnTo>
                <a:cubicBezTo>
                  <a:pt x="0" y="34118"/>
                  <a:pt x="34118" y="0"/>
                  <a:pt x="76205" y="0"/>
                </a:cubicBezTo>
                <a:close/>
              </a:path>
            </a:pathLst>
          </a:custGeom>
          <a:solidFill>
            <a:srgbClr val="191919"/>
          </a:solidFill>
          <a:ln w="10160">
            <a:solidFill>
              <a:srgbClr val="333333"/>
            </a:solidFill>
            <a:prstDash val="solid"/>
          </a:ln>
        </p:spPr>
      </p:sp>
      <p:sp>
        <p:nvSpPr>
          <p:cNvPr id="24" name="Shape 21"/>
          <p:cNvSpPr/>
          <p:nvPr/>
        </p:nvSpPr>
        <p:spPr>
          <a:xfrm>
            <a:off x="7364730" y="4331968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152400"/>
                </a:moveTo>
                <a:cubicBezTo>
                  <a:pt x="118256" y="152400"/>
                  <a:pt x="152400" y="118256"/>
                  <a:pt x="152400" y="76200"/>
                </a:cubicBezTo>
                <a:cubicBezTo>
                  <a:pt x="152400" y="34144"/>
                  <a:pt x="118256" y="0"/>
                  <a:pt x="76200" y="0"/>
                </a:cubicBezTo>
                <a:cubicBezTo>
                  <a:pt x="34144" y="0"/>
                  <a:pt x="0" y="34144"/>
                  <a:pt x="0" y="76200"/>
                </a:cubicBezTo>
                <a:cubicBezTo>
                  <a:pt x="0" y="118256"/>
                  <a:pt x="34144" y="152400"/>
                  <a:pt x="76200" y="152400"/>
                </a:cubicBezTo>
                <a:close/>
                <a:moveTo>
                  <a:pt x="76200" y="52388"/>
                </a:moveTo>
                <a:cubicBezTo>
                  <a:pt x="70931" y="52388"/>
                  <a:pt x="66675" y="56644"/>
                  <a:pt x="66675" y="61912"/>
                </a:cubicBezTo>
                <a:cubicBezTo>
                  <a:pt x="66675" y="65871"/>
                  <a:pt x="63490" y="69056"/>
                  <a:pt x="59531" y="69056"/>
                </a:cubicBezTo>
                <a:cubicBezTo>
                  <a:pt x="55572" y="69056"/>
                  <a:pt x="52388" y="65871"/>
                  <a:pt x="52388" y="61912"/>
                </a:cubicBezTo>
                <a:cubicBezTo>
                  <a:pt x="52388" y="48756"/>
                  <a:pt x="63044" y="38100"/>
                  <a:pt x="76200" y="38100"/>
                </a:cubicBezTo>
                <a:cubicBezTo>
                  <a:pt x="89356" y="38100"/>
                  <a:pt x="100013" y="48756"/>
                  <a:pt x="100013" y="61912"/>
                </a:cubicBezTo>
                <a:cubicBezTo>
                  <a:pt x="100013" y="75962"/>
                  <a:pt x="89297" y="81915"/>
                  <a:pt x="83344" y="84088"/>
                </a:cubicBezTo>
                <a:lnTo>
                  <a:pt x="83344" y="85219"/>
                </a:lnTo>
                <a:cubicBezTo>
                  <a:pt x="83344" y="89178"/>
                  <a:pt x="80159" y="92363"/>
                  <a:pt x="76200" y="92363"/>
                </a:cubicBezTo>
                <a:cubicBezTo>
                  <a:pt x="72241" y="92363"/>
                  <a:pt x="69056" y="89178"/>
                  <a:pt x="69056" y="85219"/>
                </a:cubicBezTo>
                <a:lnTo>
                  <a:pt x="69056" y="82808"/>
                </a:lnTo>
                <a:cubicBezTo>
                  <a:pt x="69056" y="76706"/>
                  <a:pt x="73462" y="72330"/>
                  <a:pt x="78016" y="70842"/>
                </a:cubicBezTo>
                <a:cubicBezTo>
                  <a:pt x="79921" y="70217"/>
                  <a:pt x="81945" y="69205"/>
                  <a:pt x="83433" y="67776"/>
                </a:cubicBezTo>
                <a:cubicBezTo>
                  <a:pt x="84713" y="66526"/>
                  <a:pt x="85725" y="64800"/>
                  <a:pt x="85725" y="61942"/>
                </a:cubicBezTo>
                <a:cubicBezTo>
                  <a:pt x="85725" y="56674"/>
                  <a:pt x="81469" y="52417"/>
                  <a:pt x="76200" y="52417"/>
                </a:cubicBezTo>
                <a:close/>
                <a:moveTo>
                  <a:pt x="66675" y="109537"/>
                </a:moveTo>
                <a:cubicBezTo>
                  <a:pt x="66675" y="104281"/>
                  <a:pt x="70943" y="100013"/>
                  <a:pt x="76200" y="100013"/>
                </a:cubicBezTo>
                <a:cubicBezTo>
                  <a:pt x="81457" y="100013"/>
                  <a:pt x="85725" y="104281"/>
                  <a:pt x="85725" y="109537"/>
                </a:cubicBezTo>
                <a:cubicBezTo>
                  <a:pt x="85725" y="114794"/>
                  <a:pt x="81457" y="119062"/>
                  <a:pt x="76200" y="119062"/>
                </a:cubicBezTo>
                <a:cubicBezTo>
                  <a:pt x="70943" y="119062"/>
                  <a:pt x="66675" y="114794"/>
                  <a:pt x="66675" y="109537"/>
                </a:cubicBezTo>
                <a:close/>
              </a:path>
            </a:pathLst>
          </a:custGeom>
          <a:solidFill>
            <a:srgbClr val="6366F1"/>
          </a:solidFill>
          <a:ln/>
        </p:spPr>
      </p:sp>
      <p:sp>
        <p:nvSpPr>
          <p:cNvPr id="25" name="Text 22"/>
          <p:cNvSpPr/>
          <p:nvPr/>
        </p:nvSpPr>
        <p:spPr>
          <a:xfrm>
            <a:off x="7612380" y="4293868"/>
            <a:ext cx="9715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FEFE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Other Issues</a:t>
            </a:r>
            <a:endParaRPr lang="en-US" sz="1600" dirty="0"/>
          </a:p>
        </p:txBody>
      </p:sp>
      <p:sp>
        <p:nvSpPr>
          <p:cNvPr id="26" name="Text 23"/>
          <p:cNvSpPr/>
          <p:nvPr/>
        </p:nvSpPr>
        <p:spPr>
          <a:xfrm>
            <a:off x="10963592" y="4274818"/>
            <a:ext cx="5810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6366F1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1,230</a:t>
            </a:r>
            <a:endParaRPr lang="en-US" sz="1600" dirty="0"/>
          </a:p>
        </p:txBody>
      </p:sp>
      <p:sp>
        <p:nvSpPr>
          <p:cNvPr id="27" name="Shape 24"/>
          <p:cNvSpPr/>
          <p:nvPr/>
        </p:nvSpPr>
        <p:spPr>
          <a:xfrm>
            <a:off x="7345680" y="4617718"/>
            <a:ext cx="4105275" cy="76200"/>
          </a:xfrm>
          <a:custGeom>
            <a:avLst/>
            <a:gdLst/>
            <a:ahLst/>
            <a:cxnLst/>
            <a:rect l="l" t="t" r="r" b="b"/>
            <a:pathLst>
              <a:path w="4105275" h="76200">
                <a:moveTo>
                  <a:pt x="38100" y="0"/>
                </a:moveTo>
                <a:lnTo>
                  <a:pt x="4067175" y="0"/>
                </a:lnTo>
                <a:cubicBezTo>
                  <a:pt x="4088203" y="0"/>
                  <a:pt x="4105275" y="17072"/>
                  <a:pt x="4105275" y="38100"/>
                </a:cubicBezTo>
                <a:lnTo>
                  <a:pt x="4105275" y="38100"/>
                </a:lnTo>
                <a:cubicBezTo>
                  <a:pt x="4105275" y="59128"/>
                  <a:pt x="4088203" y="76200"/>
                  <a:pt x="4067175" y="76200"/>
                </a:cubicBezTo>
                <a:lnTo>
                  <a:pt x="38100" y="76200"/>
                </a:lnTo>
                <a:cubicBezTo>
                  <a:pt x="17072" y="76200"/>
                  <a:pt x="0" y="59128"/>
                  <a:pt x="0" y="381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333333"/>
          </a:solidFill>
          <a:ln/>
        </p:spPr>
      </p:sp>
      <p:sp>
        <p:nvSpPr>
          <p:cNvPr id="28" name="Shape 25"/>
          <p:cNvSpPr/>
          <p:nvPr/>
        </p:nvSpPr>
        <p:spPr>
          <a:xfrm>
            <a:off x="7345680" y="4617718"/>
            <a:ext cx="904875" cy="76200"/>
          </a:xfrm>
          <a:custGeom>
            <a:avLst/>
            <a:gdLst/>
            <a:ahLst/>
            <a:cxnLst/>
            <a:rect l="l" t="t" r="r" b="b"/>
            <a:pathLst>
              <a:path w="904875" h="76200">
                <a:moveTo>
                  <a:pt x="38100" y="0"/>
                </a:moveTo>
                <a:lnTo>
                  <a:pt x="866775" y="0"/>
                </a:lnTo>
                <a:cubicBezTo>
                  <a:pt x="887803" y="0"/>
                  <a:pt x="904875" y="17072"/>
                  <a:pt x="904875" y="38100"/>
                </a:cubicBezTo>
                <a:lnTo>
                  <a:pt x="904875" y="38100"/>
                </a:lnTo>
                <a:cubicBezTo>
                  <a:pt x="904875" y="59128"/>
                  <a:pt x="887803" y="76200"/>
                  <a:pt x="866775" y="76200"/>
                </a:cubicBezTo>
                <a:lnTo>
                  <a:pt x="38100" y="76200"/>
                </a:lnTo>
                <a:cubicBezTo>
                  <a:pt x="17072" y="76200"/>
                  <a:pt x="0" y="59128"/>
                  <a:pt x="0" y="381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6366F1"/>
          </a:solidFill>
          <a:ln/>
        </p:spPr>
      </p:sp>
      <p:sp>
        <p:nvSpPr>
          <p:cNvPr id="29" name="Text 26"/>
          <p:cNvSpPr/>
          <p:nvPr/>
        </p:nvSpPr>
        <p:spPr>
          <a:xfrm>
            <a:off x="7345680" y="4732018"/>
            <a:ext cx="41719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F8F8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22% of cancellations</a:t>
            </a:r>
            <a:endParaRPr lang="en-US" sz="1600" dirty="0"/>
          </a:p>
        </p:txBody>
      </p:sp>
      <p:sp>
        <p:nvSpPr>
          <p:cNvPr id="30" name="Shape 27"/>
          <p:cNvSpPr/>
          <p:nvPr/>
        </p:nvSpPr>
        <p:spPr>
          <a:xfrm>
            <a:off x="6991350" y="5436874"/>
            <a:ext cx="4817745" cy="922020"/>
          </a:xfrm>
          <a:custGeom>
            <a:avLst/>
            <a:gdLst/>
            <a:ahLst/>
            <a:cxnLst/>
            <a:rect l="l" t="t" r="r" b="b"/>
            <a:pathLst>
              <a:path w="4817745" h="922020">
                <a:moveTo>
                  <a:pt x="114303" y="0"/>
                </a:moveTo>
                <a:lnTo>
                  <a:pt x="4703442" y="0"/>
                </a:lnTo>
                <a:cubicBezTo>
                  <a:pt x="4766570" y="0"/>
                  <a:pt x="4817745" y="51175"/>
                  <a:pt x="4817745" y="114303"/>
                </a:cubicBezTo>
                <a:lnTo>
                  <a:pt x="4817745" y="807717"/>
                </a:lnTo>
                <a:cubicBezTo>
                  <a:pt x="4817745" y="870845"/>
                  <a:pt x="4766570" y="922020"/>
                  <a:pt x="4703442" y="922020"/>
                </a:cubicBezTo>
                <a:lnTo>
                  <a:pt x="114303" y="922020"/>
                </a:lnTo>
                <a:cubicBezTo>
                  <a:pt x="51217" y="922020"/>
                  <a:pt x="0" y="870803"/>
                  <a:pt x="0" y="807717"/>
                </a:cubicBezTo>
                <a:lnTo>
                  <a:pt x="0" y="114303"/>
                </a:lnTo>
                <a:cubicBezTo>
                  <a:pt x="0" y="51217"/>
                  <a:pt x="51217" y="0"/>
                  <a:pt x="114303" y="0"/>
                </a:cubicBezTo>
                <a:close/>
              </a:path>
            </a:pathLst>
          </a:custGeom>
          <a:solidFill>
            <a:srgbClr val="262626"/>
          </a:solidFill>
          <a:ln w="10160">
            <a:solidFill>
              <a:srgbClr val="333333"/>
            </a:solidFill>
            <a:prstDash val="solid"/>
          </a:ln>
        </p:spPr>
      </p:sp>
      <p:sp>
        <p:nvSpPr>
          <p:cNvPr id="31" name="Shape 28"/>
          <p:cNvSpPr/>
          <p:nvPr/>
        </p:nvSpPr>
        <p:spPr>
          <a:xfrm>
            <a:off x="7154704" y="5802632"/>
            <a:ext cx="214313" cy="190500"/>
          </a:xfrm>
          <a:custGeom>
            <a:avLst/>
            <a:gdLst/>
            <a:ahLst/>
            <a:cxnLst/>
            <a:rect l="l" t="t" r="r" b="b"/>
            <a:pathLst>
              <a:path w="214313" h="190500">
                <a:moveTo>
                  <a:pt x="189533" y="36686"/>
                </a:moveTo>
                <a:cubicBezTo>
                  <a:pt x="192360" y="33858"/>
                  <a:pt x="197086" y="34565"/>
                  <a:pt x="198500" y="38286"/>
                </a:cubicBezTo>
                <a:cubicBezTo>
                  <a:pt x="201030" y="44872"/>
                  <a:pt x="202406" y="52053"/>
                  <a:pt x="202406" y="59531"/>
                </a:cubicBezTo>
                <a:cubicBezTo>
                  <a:pt x="202406" y="92422"/>
                  <a:pt x="175766" y="119063"/>
                  <a:pt x="142875" y="119063"/>
                </a:cubicBezTo>
                <a:cubicBezTo>
                  <a:pt x="136364" y="119063"/>
                  <a:pt x="130076" y="118021"/>
                  <a:pt x="124197" y="116086"/>
                </a:cubicBezTo>
                <a:lnTo>
                  <a:pt x="54657" y="185626"/>
                </a:lnTo>
                <a:cubicBezTo>
                  <a:pt x="44202" y="196081"/>
                  <a:pt x="27236" y="196081"/>
                  <a:pt x="16780" y="185626"/>
                </a:cubicBezTo>
                <a:cubicBezTo>
                  <a:pt x="6325" y="175171"/>
                  <a:pt x="6325" y="158204"/>
                  <a:pt x="16780" y="147749"/>
                </a:cubicBezTo>
                <a:lnTo>
                  <a:pt x="86320" y="78209"/>
                </a:lnTo>
                <a:cubicBezTo>
                  <a:pt x="84386" y="72330"/>
                  <a:pt x="83344" y="66080"/>
                  <a:pt x="83344" y="59531"/>
                </a:cubicBezTo>
                <a:cubicBezTo>
                  <a:pt x="83344" y="26640"/>
                  <a:pt x="109984" y="0"/>
                  <a:pt x="142875" y="0"/>
                </a:cubicBezTo>
                <a:cubicBezTo>
                  <a:pt x="150354" y="0"/>
                  <a:pt x="157535" y="1377"/>
                  <a:pt x="164120" y="3907"/>
                </a:cubicBezTo>
                <a:cubicBezTo>
                  <a:pt x="167841" y="5321"/>
                  <a:pt x="168511" y="10046"/>
                  <a:pt x="165720" y="12874"/>
                </a:cubicBezTo>
                <a:lnTo>
                  <a:pt x="132717" y="45876"/>
                </a:lnTo>
                <a:cubicBezTo>
                  <a:pt x="131601" y="46992"/>
                  <a:pt x="130969" y="48518"/>
                  <a:pt x="130969" y="50081"/>
                </a:cubicBezTo>
                <a:lnTo>
                  <a:pt x="130969" y="65484"/>
                </a:lnTo>
                <a:cubicBezTo>
                  <a:pt x="130969" y="68759"/>
                  <a:pt x="133648" y="71438"/>
                  <a:pt x="136922" y="71438"/>
                </a:cubicBezTo>
                <a:lnTo>
                  <a:pt x="152326" y="71438"/>
                </a:lnTo>
                <a:cubicBezTo>
                  <a:pt x="153888" y="71438"/>
                  <a:pt x="155414" y="70805"/>
                  <a:pt x="156530" y="69689"/>
                </a:cubicBezTo>
                <a:lnTo>
                  <a:pt x="189533" y="36686"/>
                </a:lnTo>
                <a:close/>
              </a:path>
            </a:pathLst>
          </a:custGeom>
          <a:solidFill>
            <a:srgbClr val="22C55E"/>
          </a:solidFill>
          <a:ln/>
        </p:spPr>
      </p:sp>
      <p:sp>
        <p:nvSpPr>
          <p:cNvPr id="32" name="Text 29"/>
          <p:cNvSpPr/>
          <p:nvPr/>
        </p:nvSpPr>
        <p:spPr>
          <a:xfrm>
            <a:off x="7488873" y="5593082"/>
            <a:ext cx="42386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FEFE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Actionable Insight</a:t>
            </a:r>
            <a:endParaRPr lang="en-US" sz="1600" dirty="0"/>
          </a:p>
        </p:txBody>
      </p:sp>
      <p:sp>
        <p:nvSpPr>
          <p:cNvPr id="33" name="Text 30"/>
          <p:cNvSpPr/>
          <p:nvPr/>
        </p:nvSpPr>
        <p:spPr>
          <a:xfrm>
            <a:off x="7488873" y="5821682"/>
            <a:ext cx="42291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F8F8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Vehicle breakdown (51%) is preventable with better maintenance protocols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19191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78928" y="378928"/>
            <a:ext cx="11500457" cy="1894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44" b="1" spc="52" kern="0" dirty="0">
                <a:solidFill>
                  <a:srgbClr val="6366F1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TEMPORAL ANALYSIS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78928" y="644177"/>
            <a:ext cx="11661501" cy="45471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580" b="1" dirty="0">
                <a:solidFill>
                  <a:srgbClr val="EFEFE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Hourly Cancellation Patterns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82717" y="1330036"/>
            <a:ext cx="7444035" cy="5520977"/>
          </a:xfrm>
          <a:custGeom>
            <a:avLst/>
            <a:gdLst/>
            <a:ahLst/>
            <a:cxnLst/>
            <a:rect l="l" t="t" r="r" b="b"/>
            <a:pathLst>
              <a:path w="7444035" h="5520977">
                <a:moveTo>
                  <a:pt x="113677" y="0"/>
                </a:moveTo>
                <a:lnTo>
                  <a:pt x="7330359" y="0"/>
                </a:lnTo>
                <a:cubicBezTo>
                  <a:pt x="7393141" y="0"/>
                  <a:pt x="7444035" y="50895"/>
                  <a:pt x="7444035" y="113677"/>
                </a:cubicBezTo>
                <a:lnTo>
                  <a:pt x="7444035" y="5407300"/>
                </a:lnTo>
                <a:cubicBezTo>
                  <a:pt x="7444035" y="5470082"/>
                  <a:pt x="7393141" y="5520977"/>
                  <a:pt x="7330359" y="5520977"/>
                </a:cubicBezTo>
                <a:lnTo>
                  <a:pt x="113677" y="5520977"/>
                </a:lnTo>
                <a:cubicBezTo>
                  <a:pt x="50895" y="5520977"/>
                  <a:pt x="0" y="5470082"/>
                  <a:pt x="0" y="5407300"/>
                </a:cubicBezTo>
                <a:lnTo>
                  <a:pt x="0" y="113677"/>
                </a:lnTo>
                <a:cubicBezTo>
                  <a:pt x="0" y="50937"/>
                  <a:pt x="50937" y="0"/>
                  <a:pt x="113677" y="0"/>
                </a:cubicBezTo>
                <a:close/>
              </a:path>
            </a:pathLst>
          </a:custGeom>
          <a:solidFill>
            <a:srgbClr val="262626"/>
          </a:solidFill>
          <a:ln w="10160">
            <a:solidFill>
              <a:srgbClr val="333333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613863" y="1561180"/>
            <a:ext cx="7076476" cy="26524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92" b="1" dirty="0">
                <a:solidFill>
                  <a:srgbClr val="EFEFE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Cancellation Rates by Hour (24-Hour View)</a:t>
            </a:r>
            <a:endParaRPr lang="en-US" sz="1600" dirty="0"/>
          </a:p>
        </p:txBody>
      </p:sp>
      <p:pic>
        <p:nvPicPr>
          <p:cNvPr id="6" name="Image 0" descr="https://kimi-img.moonshot.cn/pub/slides/26-02-15-22:31:28-d68thg3msqf4otfg3ni0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613863" y="1978001"/>
            <a:ext cx="6934378" cy="3789277"/>
          </a:xfrm>
          <a:prstGeom prst="roundRect">
            <a:avLst>
              <a:gd name="adj" fmla="val 0"/>
            </a:avLst>
          </a:prstGeom>
        </p:spPr>
      </p:pic>
      <p:sp>
        <p:nvSpPr>
          <p:cNvPr id="7" name="Shape 4"/>
          <p:cNvSpPr/>
          <p:nvPr/>
        </p:nvSpPr>
        <p:spPr>
          <a:xfrm>
            <a:off x="8059635" y="1330036"/>
            <a:ext cx="3749490" cy="3237938"/>
          </a:xfrm>
          <a:custGeom>
            <a:avLst/>
            <a:gdLst/>
            <a:ahLst/>
            <a:cxnLst/>
            <a:rect l="l" t="t" r="r" b="b"/>
            <a:pathLst>
              <a:path w="3749490" h="3237938">
                <a:moveTo>
                  <a:pt x="113684" y="0"/>
                </a:moveTo>
                <a:lnTo>
                  <a:pt x="3635806" y="0"/>
                </a:lnTo>
                <a:cubicBezTo>
                  <a:pt x="3698592" y="0"/>
                  <a:pt x="3749490" y="50898"/>
                  <a:pt x="3749490" y="113684"/>
                </a:cubicBezTo>
                <a:lnTo>
                  <a:pt x="3749490" y="3124254"/>
                </a:lnTo>
                <a:cubicBezTo>
                  <a:pt x="3749490" y="3187039"/>
                  <a:pt x="3698592" y="3237938"/>
                  <a:pt x="3635806" y="3237938"/>
                </a:cubicBezTo>
                <a:lnTo>
                  <a:pt x="113684" y="3237938"/>
                </a:lnTo>
                <a:cubicBezTo>
                  <a:pt x="50898" y="3237938"/>
                  <a:pt x="0" y="3187039"/>
                  <a:pt x="0" y="3124254"/>
                </a:cubicBezTo>
                <a:lnTo>
                  <a:pt x="0" y="113684"/>
                </a:lnTo>
                <a:cubicBezTo>
                  <a:pt x="0" y="50940"/>
                  <a:pt x="50940" y="0"/>
                  <a:pt x="113684" y="0"/>
                </a:cubicBezTo>
                <a:close/>
              </a:path>
            </a:pathLst>
          </a:custGeom>
          <a:solidFill>
            <a:srgbClr val="262626"/>
          </a:solidFill>
          <a:ln w="10160">
            <a:solidFill>
              <a:srgbClr val="333333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8252888" y="1523288"/>
            <a:ext cx="3448242" cy="26524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43" b="1" dirty="0">
                <a:solidFill>
                  <a:srgbClr val="EFEFE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Peak Cancellation Hours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8256678" y="1943897"/>
            <a:ext cx="3361089" cy="727541"/>
          </a:xfrm>
          <a:custGeom>
            <a:avLst/>
            <a:gdLst/>
            <a:ahLst/>
            <a:cxnLst/>
            <a:rect l="l" t="t" r="r" b="b"/>
            <a:pathLst>
              <a:path w="3361089" h="727541">
                <a:moveTo>
                  <a:pt x="75788" y="0"/>
                </a:moveTo>
                <a:lnTo>
                  <a:pt x="3285301" y="0"/>
                </a:lnTo>
                <a:cubicBezTo>
                  <a:pt x="3327158" y="0"/>
                  <a:pt x="3361089" y="33931"/>
                  <a:pt x="3361089" y="75788"/>
                </a:cubicBezTo>
                <a:lnTo>
                  <a:pt x="3361089" y="651753"/>
                </a:lnTo>
                <a:cubicBezTo>
                  <a:pt x="3361089" y="693610"/>
                  <a:pt x="3327158" y="727541"/>
                  <a:pt x="3285301" y="727541"/>
                </a:cubicBezTo>
                <a:lnTo>
                  <a:pt x="75788" y="727541"/>
                </a:lnTo>
                <a:cubicBezTo>
                  <a:pt x="33931" y="727541"/>
                  <a:pt x="0" y="693610"/>
                  <a:pt x="0" y="651753"/>
                </a:cubicBezTo>
                <a:lnTo>
                  <a:pt x="0" y="75788"/>
                </a:lnTo>
                <a:cubicBezTo>
                  <a:pt x="0" y="33959"/>
                  <a:pt x="33959" y="0"/>
                  <a:pt x="75788" y="0"/>
                </a:cubicBezTo>
                <a:close/>
              </a:path>
            </a:pathLst>
          </a:custGeom>
          <a:solidFill>
            <a:srgbClr val="191919"/>
          </a:solidFill>
          <a:ln w="10160">
            <a:solidFill>
              <a:srgbClr val="333333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8374145" y="2080310"/>
            <a:ext cx="1411506" cy="22735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93" b="1" dirty="0">
                <a:solidFill>
                  <a:srgbClr val="EFEFE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Driver Cancel Peak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11082689" y="2061363"/>
            <a:ext cx="502079" cy="26524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43" b="1" dirty="0">
                <a:solidFill>
                  <a:srgbClr val="F97316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8 PM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8374145" y="2364505"/>
            <a:ext cx="3192466" cy="1894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44" dirty="0">
                <a:solidFill>
                  <a:srgbClr val="8F8F8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28% cancellation rate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8256678" y="2792701"/>
            <a:ext cx="3361089" cy="727541"/>
          </a:xfrm>
          <a:custGeom>
            <a:avLst/>
            <a:gdLst/>
            <a:ahLst/>
            <a:cxnLst/>
            <a:rect l="l" t="t" r="r" b="b"/>
            <a:pathLst>
              <a:path w="3361089" h="727541">
                <a:moveTo>
                  <a:pt x="75788" y="0"/>
                </a:moveTo>
                <a:lnTo>
                  <a:pt x="3285301" y="0"/>
                </a:lnTo>
                <a:cubicBezTo>
                  <a:pt x="3327158" y="0"/>
                  <a:pt x="3361089" y="33931"/>
                  <a:pt x="3361089" y="75788"/>
                </a:cubicBezTo>
                <a:lnTo>
                  <a:pt x="3361089" y="651753"/>
                </a:lnTo>
                <a:cubicBezTo>
                  <a:pt x="3361089" y="693610"/>
                  <a:pt x="3327158" y="727541"/>
                  <a:pt x="3285301" y="727541"/>
                </a:cubicBezTo>
                <a:lnTo>
                  <a:pt x="75788" y="727541"/>
                </a:lnTo>
                <a:cubicBezTo>
                  <a:pt x="33931" y="727541"/>
                  <a:pt x="0" y="693610"/>
                  <a:pt x="0" y="651753"/>
                </a:cubicBezTo>
                <a:lnTo>
                  <a:pt x="0" y="75788"/>
                </a:lnTo>
                <a:cubicBezTo>
                  <a:pt x="0" y="33959"/>
                  <a:pt x="33959" y="0"/>
                  <a:pt x="75788" y="0"/>
                </a:cubicBezTo>
                <a:close/>
              </a:path>
            </a:pathLst>
          </a:custGeom>
          <a:solidFill>
            <a:srgbClr val="191919"/>
          </a:solidFill>
          <a:ln w="10160">
            <a:solidFill>
              <a:srgbClr val="333333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8374145" y="2929113"/>
            <a:ext cx="1676755" cy="22735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93" b="1" dirty="0">
                <a:solidFill>
                  <a:srgbClr val="EFEFE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Customer Cancel Peak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10996009" y="2910167"/>
            <a:ext cx="587338" cy="26524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43" b="1" dirty="0">
                <a:solidFill>
                  <a:srgbClr val="EF4444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10 AM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8374145" y="3213309"/>
            <a:ext cx="3192466" cy="1894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44" dirty="0">
                <a:solidFill>
                  <a:srgbClr val="8F8F8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15% cancellation rate</a:t>
            </a: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>
            <a:off x="8256678" y="3641496"/>
            <a:ext cx="3361089" cy="727541"/>
          </a:xfrm>
          <a:custGeom>
            <a:avLst/>
            <a:gdLst/>
            <a:ahLst/>
            <a:cxnLst/>
            <a:rect l="l" t="t" r="r" b="b"/>
            <a:pathLst>
              <a:path w="3361089" h="727541">
                <a:moveTo>
                  <a:pt x="75788" y="0"/>
                </a:moveTo>
                <a:lnTo>
                  <a:pt x="3285301" y="0"/>
                </a:lnTo>
                <a:cubicBezTo>
                  <a:pt x="3327158" y="0"/>
                  <a:pt x="3361089" y="33931"/>
                  <a:pt x="3361089" y="75788"/>
                </a:cubicBezTo>
                <a:lnTo>
                  <a:pt x="3361089" y="651753"/>
                </a:lnTo>
                <a:cubicBezTo>
                  <a:pt x="3361089" y="693610"/>
                  <a:pt x="3327158" y="727541"/>
                  <a:pt x="3285301" y="727541"/>
                </a:cubicBezTo>
                <a:lnTo>
                  <a:pt x="75788" y="727541"/>
                </a:lnTo>
                <a:cubicBezTo>
                  <a:pt x="33931" y="727541"/>
                  <a:pt x="0" y="693610"/>
                  <a:pt x="0" y="651753"/>
                </a:cubicBezTo>
                <a:lnTo>
                  <a:pt x="0" y="75788"/>
                </a:lnTo>
                <a:cubicBezTo>
                  <a:pt x="0" y="33959"/>
                  <a:pt x="33959" y="0"/>
                  <a:pt x="75788" y="0"/>
                </a:cubicBezTo>
                <a:close/>
              </a:path>
            </a:pathLst>
          </a:custGeom>
          <a:solidFill>
            <a:srgbClr val="191919"/>
          </a:solidFill>
          <a:ln w="10160">
            <a:solidFill>
              <a:srgbClr val="333333"/>
            </a:solidFill>
            <a:prstDash val="solid"/>
          </a:ln>
        </p:spPr>
      </p:sp>
      <p:sp>
        <p:nvSpPr>
          <p:cNvPr id="18" name="Text 15"/>
          <p:cNvSpPr/>
          <p:nvPr/>
        </p:nvSpPr>
        <p:spPr>
          <a:xfrm>
            <a:off x="8374145" y="3777908"/>
            <a:ext cx="1468345" cy="22735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93" b="1" dirty="0">
                <a:solidFill>
                  <a:srgbClr val="EFEFE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Lowest Cancel Rate</a:t>
            </a:r>
            <a:endParaRPr lang="en-US" sz="1600" dirty="0"/>
          </a:p>
        </p:txBody>
      </p:sp>
      <p:sp>
        <p:nvSpPr>
          <p:cNvPr id="19" name="Text 16"/>
          <p:cNvSpPr/>
          <p:nvPr/>
        </p:nvSpPr>
        <p:spPr>
          <a:xfrm>
            <a:off x="11077006" y="3758961"/>
            <a:ext cx="502079" cy="26524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43" b="1" dirty="0">
                <a:solidFill>
                  <a:srgbClr val="22C55E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3 AM</a:t>
            </a:r>
            <a:endParaRPr lang="en-US" sz="1600" dirty="0"/>
          </a:p>
        </p:txBody>
      </p:sp>
      <p:sp>
        <p:nvSpPr>
          <p:cNvPr id="20" name="Text 17"/>
          <p:cNvSpPr/>
          <p:nvPr/>
        </p:nvSpPr>
        <p:spPr>
          <a:xfrm>
            <a:off x="8374145" y="4062104"/>
            <a:ext cx="3192466" cy="1894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44" dirty="0">
                <a:solidFill>
                  <a:srgbClr val="8F8F8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4% cancellation rate</a:t>
            </a:r>
            <a:endParaRPr lang="en-US" sz="1600" dirty="0"/>
          </a:p>
        </p:txBody>
      </p:sp>
      <p:sp>
        <p:nvSpPr>
          <p:cNvPr id="21" name="Shape 18"/>
          <p:cNvSpPr/>
          <p:nvPr/>
        </p:nvSpPr>
        <p:spPr>
          <a:xfrm>
            <a:off x="8059635" y="4725233"/>
            <a:ext cx="3749490" cy="2129574"/>
          </a:xfrm>
          <a:custGeom>
            <a:avLst/>
            <a:gdLst/>
            <a:ahLst/>
            <a:cxnLst/>
            <a:rect l="l" t="t" r="r" b="b"/>
            <a:pathLst>
              <a:path w="3749490" h="2129574">
                <a:moveTo>
                  <a:pt x="113677" y="0"/>
                </a:moveTo>
                <a:lnTo>
                  <a:pt x="3635813" y="0"/>
                </a:lnTo>
                <a:cubicBezTo>
                  <a:pt x="3698595" y="0"/>
                  <a:pt x="3749490" y="50895"/>
                  <a:pt x="3749490" y="113677"/>
                </a:cubicBezTo>
                <a:lnTo>
                  <a:pt x="3749490" y="2015897"/>
                </a:lnTo>
                <a:cubicBezTo>
                  <a:pt x="3749490" y="2078679"/>
                  <a:pt x="3698595" y="2129574"/>
                  <a:pt x="3635813" y="2129574"/>
                </a:cubicBezTo>
                <a:lnTo>
                  <a:pt x="113677" y="2129574"/>
                </a:lnTo>
                <a:cubicBezTo>
                  <a:pt x="50895" y="2129574"/>
                  <a:pt x="0" y="2078679"/>
                  <a:pt x="0" y="2015897"/>
                </a:cubicBezTo>
                <a:lnTo>
                  <a:pt x="0" y="113677"/>
                </a:lnTo>
                <a:cubicBezTo>
                  <a:pt x="0" y="50895"/>
                  <a:pt x="50895" y="0"/>
                  <a:pt x="113677" y="0"/>
                </a:cubicBezTo>
                <a:close/>
              </a:path>
            </a:pathLst>
          </a:custGeom>
          <a:solidFill>
            <a:srgbClr val="262626"/>
          </a:solidFill>
          <a:ln w="10160">
            <a:solidFill>
              <a:srgbClr val="333333"/>
            </a:solidFill>
            <a:prstDash val="solid"/>
          </a:ln>
        </p:spPr>
      </p:sp>
      <p:sp>
        <p:nvSpPr>
          <p:cNvPr id="22" name="Text 19"/>
          <p:cNvSpPr/>
          <p:nvPr/>
        </p:nvSpPr>
        <p:spPr>
          <a:xfrm>
            <a:off x="8252888" y="4918484"/>
            <a:ext cx="3448242" cy="26524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43" b="1" dirty="0">
                <a:solidFill>
                  <a:srgbClr val="EFEFE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Correlation Insights</a:t>
            </a:r>
            <a:endParaRPr lang="en-US" sz="1600" dirty="0"/>
          </a:p>
        </p:txBody>
      </p:sp>
      <p:sp>
        <p:nvSpPr>
          <p:cNvPr id="23" name="Shape 20"/>
          <p:cNvSpPr/>
          <p:nvPr/>
        </p:nvSpPr>
        <p:spPr>
          <a:xfrm>
            <a:off x="8229205" y="5335304"/>
            <a:ext cx="170517" cy="151571"/>
          </a:xfrm>
          <a:custGeom>
            <a:avLst/>
            <a:gdLst/>
            <a:ahLst/>
            <a:cxnLst/>
            <a:rect l="l" t="t" r="r" b="b"/>
            <a:pathLst>
              <a:path w="170517" h="151571">
                <a:moveTo>
                  <a:pt x="124188" y="28420"/>
                </a:moveTo>
                <a:cubicBezTo>
                  <a:pt x="119273" y="28420"/>
                  <a:pt x="114507" y="29752"/>
                  <a:pt x="110333" y="32179"/>
                </a:cubicBezTo>
                <a:cubicBezTo>
                  <a:pt x="105656" y="27443"/>
                  <a:pt x="100209" y="23476"/>
                  <a:pt x="94199" y="20486"/>
                </a:cubicBezTo>
                <a:cubicBezTo>
                  <a:pt x="102547" y="13381"/>
                  <a:pt x="113175" y="9473"/>
                  <a:pt x="124188" y="9473"/>
                </a:cubicBezTo>
                <a:cubicBezTo>
                  <a:pt x="149765" y="9473"/>
                  <a:pt x="170517" y="30196"/>
                  <a:pt x="170517" y="55803"/>
                </a:cubicBezTo>
                <a:cubicBezTo>
                  <a:pt x="170517" y="68089"/>
                  <a:pt x="165633" y="79871"/>
                  <a:pt x="156959" y="88545"/>
                </a:cubicBezTo>
                <a:lnTo>
                  <a:pt x="135911" y="109593"/>
                </a:lnTo>
                <a:cubicBezTo>
                  <a:pt x="127237" y="118267"/>
                  <a:pt x="115455" y="123152"/>
                  <a:pt x="103169" y="123152"/>
                </a:cubicBezTo>
                <a:cubicBezTo>
                  <a:pt x="77591" y="123152"/>
                  <a:pt x="56839" y="102429"/>
                  <a:pt x="56839" y="76822"/>
                </a:cubicBezTo>
                <a:cubicBezTo>
                  <a:pt x="56839" y="76378"/>
                  <a:pt x="56839" y="75934"/>
                  <a:pt x="56869" y="75490"/>
                </a:cubicBezTo>
                <a:cubicBezTo>
                  <a:pt x="57017" y="70250"/>
                  <a:pt x="61369" y="66135"/>
                  <a:pt x="66608" y="66283"/>
                </a:cubicBezTo>
                <a:cubicBezTo>
                  <a:pt x="71848" y="66431"/>
                  <a:pt x="75963" y="70783"/>
                  <a:pt x="75815" y="76022"/>
                </a:cubicBezTo>
                <a:cubicBezTo>
                  <a:pt x="75815" y="76289"/>
                  <a:pt x="75815" y="76555"/>
                  <a:pt x="75815" y="76792"/>
                </a:cubicBezTo>
                <a:cubicBezTo>
                  <a:pt x="75815" y="91920"/>
                  <a:pt x="88071" y="104176"/>
                  <a:pt x="103199" y="104176"/>
                </a:cubicBezTo>
                <a:cubicBezTo>
                  <a:pt x="110452" y="104176"/>
                  <a:pt x="117408" y="101304"/>
                  <a:pt x="122559" y="96153"/>
                </a:cubicBezTo>
                <a:lnTo>
                  <a:pt x="143608" y="75105"/>
                </a:lnTo>
                <a:cubicBezTo>
                  <a:pt x="148729" y="69983"/>
                  <a:pt x="151630" y="62997"/>
                  <a:pt x="151630" y="55744"/>
                </a:cubicBezTo>
                <a:cubicBezTo>
                  <a:pt x="151630" y="40616"/>
                  <a:pt x="139374" y="28360"/>
                  <a:pt x="124247" y="28360"/>
                </a:cubicBezTo>
                <a:close/>
                <a:moveTo>
                  <a:pt x="81469" y="51303"/>
                </a:moveTo>
                <a:cubicBezTo>
                  <a:pt x="80907" y="51066"/>
                  <a:pt x="80345" y="50741"/>
                  <a:pt x="79841" y="50386"/>
                </a:cubicBezTo>
                <a:cubicBezTo>
                  <a:pt x="76111" y="48461"/>
                  <a:pt x="71848" y="47366"/>
                  <a:pt x="67378" y="47366"/>
                </a:cubicBezTo>
                <a:cubicBezTo>
                  <a:pt x="60125" y="47366"/>
                  <a:pt x="53168" y="50238"/>
                  <a:pt x="48017" y="55389"/>
                </a:cubicBezTo>
                <a:lnTo>
                  <a:pt x="26969" y="76437"/>
                </a:lnTo>
                <a:cubicBezTo>
                  <a:pt x="21848" y="81558"/>
                  <a:pt x="18946" y="88545"/>
                  <a:pt x="18946" y="95798"/>
                </a:cubicBezTo>
                <a:cubicBezTo>
                  <a:pt x="18946" y="110925"/>
                  <a:pt x="31202" y="123181"/>
                  <a:pt x="46330" y="123181"/>
                </a:cubicBezTo>
                <a:cubicBezTo>
                  <a:pt x="51214" y="123181"/>
                  <a:pt x="55981" y="121879"/>
                  <a:pt x="60155" y="119451"/>
                </a:cubicBezTo>
                <a:cubicBezTo>
                  <a:pt x="64832" y="124188"/>
                  <a:pt x="70279" y="128155"/>
                  <a:pt x="76318" y="131145"/>
                </a:cubicBezTo>
                <a:cubicBezTo>
                  <a:pt x="67970" y="138220"/>
                  <a:pt x="57372" y="142157"/>
                  <a:pt x="46330" y="142157"/>
                </a:cubicBezTo>
                <a:cubicBezTo>
                  <a:pt x="20752" y="142157"/>
                  <a:pt x="0" y="121434"/>
                  <a:pt x="0" y="95827"/>
                </a:cubicBezTo>
                <a:cubicBezTo>
                  <a:pt x="0" y="83542"/>
                  <a:pt x="4885" y="71759"/>
                  <a:pt x="13559" y="63086"/>
                </a:cubicBezTo>
                <a:lnTo>
                  <a:pt x="34607" y="42037"/>
                </a:lnTo>
                <a:cubicBezTo>
                  <a:pt x="43281" y="33363"/>
                  <a:pt x="55063" y="28479"/>
                  <a:pt x="67348" y="28479"/>
                </a:cubicBezTo>
                <a:cubicBezTo>
                  <a:pt x="92985" y="28479"/>
                  <a:pt x="113678" y="49379"/>
                  <a:pt x="113678" y="74927"/>
                </a:cubicBezTo>
                <a:cubicBezTo>
                  <a:pt x="113678" y="75312"/>
                  <a:pt x="113678" y="75697"/>
                  <a:pt x="113678" y="76082"/>
                </a:cubicBezTo>
                <a:cubicBezTo>
                  <a:pt x="113560" y="81321"/>
                  <a:pt x="109208" y="85436"/>
                  <a:pt x="103968" y="85318"/>
                </a:cubicBezTo>
                <a:cubicBezTo>
                  <a:pt x="98728" y="85200"/>
                  <a:pt x="94614" y="80848"/>
                  <a:pt x="94732" y="75608"/>
                </a:cubicBezTo>
                <a:cubicBezTo>
                  <a:pt x="94732" y="75371"/>
                  <a:pt x="94732" y="75164"/>
                  <a:pt x="94732" y="74927"/>
                </a:cubicBezTo>
                <a:cubicBezTo>
                  <a:pt x="94732" y="64951"/>
                  <a:pt x="89403" y="56188"/>
                  <a:pt x="81469" y="51362"/>
                </a:cubicBezTo>
                <a:close/>
              </a:path>
            </a:pathLst>
          </a:custGeom>
          <a:solidFill>
            <a:srgbClr val="6366F1"/>
          </a:solidFill>
          <a:ln/>
        </p:spPr>
      </p:sp>
      <p:sp>
        <p:nvSpPr>
          <p:cNvPr id="24" name="Text 21"/>
          <p:cNvSpPr/>
          <p:nvPr/>
        </p:nvSpPr>
        <p:spPr>
          <a:xfrm>
            <a:off x="8451825" y="5297412"/>
            <a:ext cx="3230359" cy="37892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44" b="1" dirty="0">
                <a:solidFill>
                  <a:srgbClr val="EFEFE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Inverse Pattern:</a:t>
            </a:r>
            <a:pPr>
              <a:lnSpc>
                <a:spcPct val="120000"/>
              </a:lnSpc>
            </a:pPr>
            <a:r>
              <a:rPr lang="en-US" sz="1044" dirty="0">
                <a:solidFill>
                  <a:srgbClr val="8F8F8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 High demand hours (10 AM, 7-8 PM) show elevated cancellation rates</a:t>
            </a:r>
            <a:endParaRPr lang="en-US" sz="1600" dirty="0"/>
          </a:p>
        </p:txBody>
      </p:sp>
      <p:sp>
        <p:nvSpPr>
          <p:cNvPr id="25" name="Shape 22"/>
          <p:cNvSpPr/>
          <p:nvPr/>
        </p:nvSpPr>
        <p:spPr>
          <a:xfrm>
            <a:off x="8238679" y="5827910"/>
            <a:ext cx="170517" cy="151571"/>
          </a:xfrm>
          <a:custGeom>
            <a:avLst/>
            <a:gdLst/>
            <a:ahLst/>
            <a:cxnLst/>
            <a:rect l="l" t="t" r="r" b="b"/>
            <a:pathLst>
              <a:path w="170517" h="151571">
                <a:moveTo>
                  <a:pt x="124188" y="28420"/>
                </a:moveTo>
                <a:cubicBezTo>
                  <a:pt x="119273" y="28420"/>
                  <a:pt x="114507" y="29752"/>
                  <a:pt x="110333" y="32179"/>
                </a:cubicBezTo>
                <a:cubicBezTo>
                  <a:pt x="105656" y="27443"/>
                  <a:pt x="100209" y="23476"/>
                  <a:pt x="94199" y="20486"/>
                </a:cubicBezTo>
                <a:cubicBezTo>
                  <a:pt x="102547" y="13381"/>
                  <a:pt x="113175" y="9473"/>
                  <a:pt x="124188" y="9473"/>
                </a:cubicBezTo>
                <a:cubicBezTo>
                  <a:pt x="149765" y="9473"/>
                  <a:pt x="170517" y="30196"/>
                  <a:pt x="170517" y="55803"/>
                </a:cubicBezTo>
                <a:cubicBezTo>
                  <a:pt x="170517" y="68089"/>
                  <a:pt x="165633" y="79871"/>
                  <a:pt x="156959" y="88545"/>
                </a:cubicBezTo>
                <a:lnTo>
                  <a:pt x="135911" y="109593"/>
                </a:lnTo>
                <a:cubicBezTo>
                  <a:pt x="127237" y="118267"/>
                  <a:pt x="115455" y="123152"/>
                  <a:pt x="103169" y="123152"/>
                </a:cubicBezTo>
                <a:cubicBezTo>
                  <a:pt x="77591" y="123152"/>
                  <a:pt x="56839" y="102429"/>
                  <a:pt x="56839" y="76822"/>
                </a:cubicBezTo>
                <a:cubicBezTo>
                  <a:pt x="56839" y="76378"/>
                  <a:pt x="56839" y="75934"/>
                  <a:pt x="56869" y="75490"/>
                </a:cubicBezTo>
                <a:cubicBezTo>
                  <a:pt x="57017" y="70250"/>
                  <a:pt x="61369" y="66135"/>
                  <a:pt x="66608" y="66283"/>
                </a:cubicBezTo>
                <a:cubicBezTo>
                  <a:pt x="71848" y="66431"/>
                  <a:pt x="75963" y="70783"/>
                  <a:pt x="75815" y="76022"/>
                </a:cubicBezTo>
                <a:cubicBezTo>
                  <a:pt x="75815" y="76289"/>
                  <a:pt x="75815" y="76555"/>
                  <a:pt x="75815" y="76792"/>
                </a:cubicBezTo>
                <a:cubicBezTo>
                  <a:pt x="75815" y="91920"/>
                  <a:pt x="88071" y="104176"/>
                  <a:pt x="103199" y="104176"/>
                </a:cubicBezTo>
                <a:cubicBezTo>
                  <a:pt x="110452" y="104176"/>
                  <a:pt x="117408" y="101304"/>
                  <a:pt x="122559" y="96153"/>
                </a:cubicBezTo>
                <a:lnTo>
                  <a:pt x="143608" y="75105"/>
                </a:lnTo>
                <a:cubicBezTo>
                  <a:pt x="148729" y="69983"/>
                  <a:pt x="151630" y="62997"/>
                  <a:pt x="151630" y="55744"/>
                </a:cubicBezTo>
                <a:cubicBezTo>
                  <a:pt x="151630" y="40616"/>
                  <a:pt x="139374" y="28360"/>
                  <a:pt x="124247" y="28360"/>
                </a:cubicBezTo>
                <a:close/>
                <a:moveTo>
                  <a:pt x="81469" y="51303"/>
                </a:moveTo>
                <a:cubicBezTo>
                  <a:pt x="80907" y="51066"/>
                  <a:pt x="80345" y="50741"/>
                  <a:pt x="79841" y="50386"/>
                </a:cubicBezTo>
                <a:cubicBezTo>
                  <a:pt x="76111" y="48461"/>
                  <a:pt x="71848" y="47366"/>
                  <a:pt x="67378" y="47366"/>
                </a:cubicBezTo>
                <a:cubicBezTo>
                  <a:pt x="60125" y="47366"/>
                  <a:pt x="53168" y="50238"/>
                  <a:pt x="48017" y="55389"/>
                </a:cubicBezTo>
                <a:lnTo>
                  <a:pt x="26969" y="76437"/>
                </a:lnTo>
                <a:cubicBezTo>
                  <a:pt x="21848" y="81558"/>
                  <a:pt x="18946" y="88545"/>
                  <a:pt x="18946" y="95798"/>
                </a:cubicBezTo>
                <a:cubicBezTo>
                  <a:pt x="18946" y="110925"/>
                  <a:pt x="31202" y="123181"/>
                  <a:pt x="46330" y="123181"/>
                </a:cubicBezTo>
                <a:cubicBezTo>
                  <a:pt x="51214" y="123181"/>
                  <a:pt x="55981" y="121879"/>
                  <a:pt x="60155" y="119451"/>
                </a:cubicBezTo>
                <a:cubicBezTo>
                  <a:pt x="64832" y="124188"/>
                  <a:pt x="70279" y="128155"/>
                  <a:pt x="76318" y="131145"/>
                </a:cubicBezTo>
                <a:cubicBezTo>
                  <a:pt x="67970" y="138220"/>
                  <a:pt x="57372" y="142157"/>
                  <a:pt x="46330" y="142157"/>
                </a:cubicBezTo>
                <a:cubicBezTo>
                  <a:pt x="20752" y="142157"/>
                  <a:pt x="0" y="121434"/>
                  <a:pt x="0" y="95827"/>
                </a:cubicBezTo>
                <a:cubicBezTo>
                  <a:pt x="0" y="83542"/>
                  <a:pt x="4885" y="71759"/>
                  <a:pt x="13559" y="63086"/>
                </a:cubicBezTo>
                <a:lnTo>
                  <a:pt x="34607" y="42037"/>
                </a:lnTo>
                <a:cubicBezTo>
                  <a:pt x="43281" y="33363"/>
                  <a:pt x="55063" y="28479"/>
                  <a:pt x="67348" y="28479"/>
                </a:cubicBezTo>
                <a:cubicBezTo>
                  <a:pt x="92985" y="28479"/>
                  <a:pt x="113678" y="49379"/>
                  <a:pt x="113678" y="74927"/>
                </a:cubicBezTo>
                <a:cubicBezTo>
                  <a:pt x="113678" y="75312"/>
                  <a:pt x="113678" y="75697"/>
                  <a:pt x="113678" y="76082"/>
                </a:cubicBezTo>
                <a:cubicBezTo>
                  <a:pt x="113560" y="81321"/>
                  <a:pt x="109208" y="85436"/>
                  <a:pt x="103968" y="85318"/>
                </a:cubicBezTo>
                <a:cubicBezTo>
                  <a:pt x="98728" y="85200"/>
                  <a:pt x="94614" y="80848"/>
                  <a:pt x="94732" y="75608"/>
                </a:cubicBezTo>
                <a:cubicBezTo>
                  <a:pt x="94732" y="75371"/>
                  <a:pt x="94732" y="75164"/>
                  <a:pt x="94732" y="74927"/>
                </a:cubicBezTo>
                <a:cubicBezTo>
                  <a:pt x="94732" y="64951"/>
                  <a:pt x="89403" y="56188"/>
                  <a:pt x="81469" y="51362"/>
                </a:cubicBezTo>
                <a:close/>
              </a:path>
            </a:pathLst>
          </a:custGeom>
          <a:solidFill>
            <a:srgbClr val="6366F1"/>
          </a:solidFill>
          <a:ln/>
        </p:spPr>
      </p:sp>
      <p:sp>
        <p:nvSpPr>
          <p:cNvPr id="26" name="Text 23"/>
          <p:cNvSpPr/>
          <p:nvPr/>
        </p:nvSpPr>
        <p:spPr>
          <a:xfrm>
            <a:off x="8474245" y="5790018"/>
            <a:ext cx="3211413" cy="37892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44" b="1" dirty="0">
                <a:solidFill>
                  <a:srgbClr val="EFEFE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Driver Stress:</a:t>
            </a:r>
            <a:pPr>
              <a:lnSpc>
                <a:spcPct val="120000"/>
              </a:lnSpc>
            </a:pPr>
            <a:r>
              <a:rPr lang="en-US" sz="1044" dirty="0">
                <a:solidFill>
                  <a:srgbClr val="8F8F8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 Evening peaks correlate with higher driver cancellations</a:t>
            </a:r>
            <a:endParaRPr lang="en-US" sz="1600" dirty="0"/>
          </a:p>
        </p:txBody>
      </p:sp>
      <p:sp>
        <p:nvSpPr>
          <p:cNvPr id="27" name="Shape 24"/>
          <p:cNvSpPr/>
          <p:nvPr/>
        </p:nvSpPr>
        <p:spPr>
          <a:xfrm>
            <a:off x="8229205" y="6320517"/>
            <a:ext cx="170517" cy="151571"/>
          </a:xfrm>
          <a:custGeom>
            <a:avLst/>
            <a:gdLst/>
            <a:ahLst/>
            <a:cxnLst/>
            <a:rect l="l" t="t" r="r" b="b"/>
            <a:pathLst>
              <a:path w="170517" h="151571">
                <a:moveTo>
                  <a:pt x="124188" y="28420"/>
                </a:moveTo>
                <a:cubicBezTo>
                  <a:pt x="119273" y="28420"/>
                  <a:pt x="114507" y="29752"/>
                  <a:pt x="110333" y="32179"/>
                </a:cubicBezTo>
                <a:cubicBezTo>
                  <a:pt x="105656" y="27443"/>
                  <a:pt x="100209" y="23476"/>
                  <a:pt x="94199" y="20486"/>
                </a:cubicBezTo>
                <a:cubicBezTo>
                  <a:pt x="102547" y="13381"/>
                  <a:pt x="113175" y="9473"/>
                  <a:pt x="124188" y="9473"/>
                </a:cubicBezTo>
                <a:cubicBezTo>
                  <a:pt x="149765" y="9473"/>
                  <a:pt x="170517" y="30196"/>
                  <a:pt x="170517" y="55803"/>
                </a:cubicBezTo>
                <a:cubicBezTo>
                  <a:pt x="170517" y="68089"/>
                  <a:pt x="165633" y="79871"/>
                  <a:pt x="156959" y="88545"/>
                </a:cubicBezTo>
                <a:lnTo>
                  <a:pt x="135911" y="109593"/>
                </a:lnTo>
                <a:cubicBezTo>
                  <a:pt x="127237" y="118267"/>
                  <a:pt x="115455" y="123152"/>
                  <a:pt x="103169" y="123152"/>
                </a:cubicBezTo>
                <a:cubicBezTo>
                  <a:pt x="77591" y="123152"/>
                  <a:pt x="56839" y="102429"/>
                  <a:pt x="56839" y="76822"/>
                </a:cubicBezTo>
                <a:cubicBezTo>
                  <a:pt x="56839" y="76378"/>
                  <a:pt x="56839" y="75934"/>
                  <a:pt x="56869" y="75490"/>
                </a:cubicBezTo>
                <a:cubicBezTo>
                  <a:pt x="57017" y="70250"/>
                  <a:pt x="61369" y="66135"/>
                  <a:pt x="66608" y="66283"/>
                </a:cubicBezTo>
                <a:cubicBezTo>
                  <a:pt x="71848" y="66431"/>
                  <a:pt x="75963" y="70783"/>
                  <a:pt x="75815" y="76022"/>
                </a:cubicBezTo>
                <a:cubicBezTo>
                  <a:pt x="75815" y="76289"/>
                  <a:pt x="75815" y="76555"/>
                  <a:pt x="75815" y="76792"/>
                </a:cubicBezTo>
                <a:cubicBezTo>
                  <a:pt x="75815" y="91920"/>
                  <a:pt x="88071" y="104176"/>
                  <a:pt x="103199" y="104176"/>
                </a:cubicBezTo>
                <a:cubicBezTo>
                  <a:pt x="110452" y="104176"/>
                  <a:pt x="117408" y="101304"/>
                  <a:pt x="122559" y="96153"/>
                </a:cubicBezTo>
                <a:lnTo>
                  <a:pt x="143608" y="75105"/>
                </a:lnTo>
                <a:cubicBezTo>
                  <a:pt x="148729" y="69983"/>
                  <a:pt x="151630" y="62997"/>
                  <a:pt x="151630" y="55744"/>
                </a:cubicBezTo>
                <a:cubicBezTo>
                  <a:pt x="151630" y="40616"/>
                  <a:pt x="139374" y="28360"/>
                  <a:pt x="124247" y="28360"/>
                </a:cubicBezTo>
                <a:close/>
                <a:moveTo>
                  <a:pt x="81469" y="51303"/>
                </a:moveTo>
                <a:cubicBezTo>
                  <a:pt x="80907" y="51066"/>
                  <a:pt x="80345" y="50741"/>
                  <a:pt x="79841" y="50386"/>
                </a:cubicBezTo>
                <a:cubicBezTo>
                  <a:pt x="76111" y="48461"/>
                  <a:pt x="71848" y="47366"/>
                  <a:pt x="67378" y="47366"/>
                </a:cubicBezTo>
                <a:cubicBezTo>
                  <a:pt x="60125" y="47366"/>
                  <a:pt x="53168" y="50238"/>
                  <a:pt x="48017" y="55389"/>
                </a:cubicBezTo>
                <a:lnTo>
                  <a:pt x="26969" y="76437"/>
                </a:lnTo>
                <a:cubicBezTo>
                  <a:pt x="21848" y="81558"/>
                  <a:pt x="18946" y="88545"/>
                  <a:pt x="18946" y="95798"/>
                </a:cubicBezTo>
                <a:cubicBezTo>
                  <a:pt x="18946" y="110925"/>
                  <a:pt x="31202" y="123181"/>
                  <a:pt x="46330" y="123181"/>
                </a:cubicBezTo>
                <a:cubicBezTo>
                  <a:pt x="51214" y="123181"/>
                  <a:pt x="55981" y="121879"/>
                  <a:pt x="60155" y="119451"/>
                </a:cubicBezTo>
                <a:cubicBezTo>
                  <a:pt x="64832" y="124188"/>
                  <a:pt x="70279" y="128155"/>
                  <a:pt x="76318" y="131145"/>
                </a:cubicBezTo>
                <a:cubicBezTo>
                  <a:pt x="67970" y="138220"/>
                  <a:pt x="57372" y="142157"/>
                  <a:pt x="46330" y="142157"/>
                </a:cubicBezTo>
                <a:cubicBezTo>
                  <a:pt x="20752" y="142157"/>
                  <a:pt x="0" y="121434"/>
                  <a:pt x="0" y="95827"/>
                </a:cubicBezTo>
                <a:cubicBezTo>
                  <a:pt x="0" y="83542"/>
                  <a:pt x="4885" y="71759"/>
                  <a:pt x="13559" y="63086"/>
                </a:cubicBezTo>
                <a:lnTo>
                  <a:pt x="34607" y="42037"/>
                </a:lnTo>
                <a:cubicBezTo>
                  <a:pt x="43281" y="33363"/>
                  <a:pt x="55063" y="28479"/>
                  <a:pt x="67348" y="28479"/>
                </a:cubicBezTo>
                <a:cubicBezTo>
                  <a:pt x="92985" y="28479"/>
                  <a:pt x="113678" y="49379"/>
                  <a:pt x="113678" y="74927"/>
                </a:cubicBezTo>
                <a:cubicBezTo>
                  <a:pt x="113678" y="75312"/>
                  <a:pt x="113678" y="75697"/>
                  <a:pt x="113678" y="76082"/>
                </a:cubicBezTo>
                <a:cubicBezTo>
                  <a:pt x="113560" y="81321"/>
                  <a:pt x="109208" y="85436"/>
                  <a:pt x="103968" y="85318"/>
                </a:cubicBezTo>
                <a:cubicBezTo>
                  <a:pt x="98728" y="85200"/>
                  <a:pt x="94614" y="80848"/>
                  <a:pt x="94732" y="75608"/>
                </a:cubicBezTo>
                <a:cubicBezTo>
                  <a:pt x="94732" y="75371"/>
                  <a:pt x="94732" y="75164"/>
                  <a:pt x="94732" y="74927"/>
                </a:cubicBezTo>
                <a:cubicBezTo>
                  <a:pt x="94732" y="64951"/>
                  <a:pt x="89403" y="56188"/>
                  <a:pt x="81469" y="51362"/>
                </a:cubicBezTo>
                <a:close/>
              </a:path>
            </a:pathLst>
          </a:custGeom>
          <a:solidFill>
            <a:srgbClr val="6366F1"/>
          </a:solidFill>
          <a:ln/>
        </p:spPr>
      </p:sp>
      <p:sp>
        <p:nvSpPr>
          <p:cNvPr id="28" name="Text 25"/>
          <p:cNvSpPr/>
          <p:nvPr/>
        </p:nvSpPr>
        <p:spPr>
          <a:xfrm>
            <a:off x="8455614" y="6282624"/>
            <a:ext cx="3230359" cy="37892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44" b="1" dirty="0">
                <a:solidFill>
                  <a:srgbClr val="EFEFE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Customer Patience:</a:t>
            </a:r>
            <a:pPr>
              <a:lnSpc>
                <a:spcPct val="120000"/>
              </a:lnSpc>
            </a:pPr>
            <a:r>
              <a:rPr lang="en-US" sz="1044" dirty="0">
                <a:solidFill>
                  <a:srgbClr val="8F8F8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 Morning rush shows higher customer-initiated cancellations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19191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38667" y="338667"/>
            <a:ext cx="11573933" cy="1693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33" b="1" spc="47" kern="0" dirty="0">
                <a:solidFill>
                  <a:srgbClr val="6366F1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GEOGRAPHIC ANALYSIS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38667" y="575733"/>
            <a:ext cx="11717867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200" b="1" dirty="0">
                <a:solidFill>
                  <a:srgbClr val="EFEFE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High-Risk Routes: &gt;20% Failure Rate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42053" y="1188720"/>
            <a:ext cx="6949440" cy="5662507"/>
          </a:xfrm>
          <a:custGeom>
            <a:avLst/>
            <a:gdLst/>
            <a:ahLst/>
            <a:cxnLst/>
            <a:rect l="l" t="t" r="r" b="b"/>
            <a:pathLst>
              <a:path w="6949440" h="5662507">
                <a:moveTo>
                  <a:pt x="101585" y="0"/>
                </a:moveTo>
                <a:lnTo>
                  <a:pt x="6847855" y="0"/>
                </a:lnTo>
                <a:cubicBezTo>
                  <a:pt x="6903959" y="0"/>
                  <a:pt x="6949440" y="45481"/>
                  <a:pt x="6949440" y="101585"/>
                </a:cubicBezTo>
                <a:lnTo>
                  <a:pt x="6949440" y="5560921"/>
                </a:lnTo>
                <a:cubicBezTo>
                  <a:pt x="6949440" y="5617025"/>
                  <a:pt x="6903959" y="5662507"/>
                  <a:pt x="6847855" y="5662507"/>
                </a:cubicBezTo>
                <a:lnTo>
                  <a:pt x="101585" y="5662507"/>
                </a:lnTo>
                <a:cubicBezTo>
                  <a:pt x="45481" y="5662507"/>
                  <a:pt x="0" y="5617025"/>
                  <a:pt x="0" y="5560921"/>
                </a:cubicBezTo>
                <a:lnTo>
                  <a:pt x="0" y="101585"/>
                </a:lnTo>
                <a:cubicBezTo>
                  <a:pt x="0" y="45519"/>
                  <a:pt x="45519" y="0"/>
                  <a:pt x="101585" y="0"/>
                </a:cubicBezTo>
                <a:close/>
              </a:path>
            </a:pathLst>
          </a:custGeom>
          <a:solidFill>
            <a:srgbClr val="262626"/>
          </a:solidFill>
          <a:ln w="10160">
            <a:solidFill>
              <a:srgbClr val="333333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548640" y="1395305"/>
            <a:ext cx="6620933" cy="2370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33" b="1" dirty="0">
                <a:solidFill>
                  <a:srgbClr val="EFEFE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Top Problem Routes by Cancellation Rate</a:t>
            </a:r>
            <a:endParaRPr lang="en-US" sz="1600" dirty="0"/>
          </a:p>
        </p:txBody>
      </p:sp>
      <p:pic>
        <p:nvPicPr>
          <p:cNvPr id="6" name="Image 0" descr="https://kimi-img.moonshot.cn/pub/slides/26-02-15-22:31:28-d68thg064o3vlje8o5kg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548640" y="1767838"/>
            <a:ext cx="5723467" cy="3386667"/>
          </a:xfrm>
          <a:prstGeom prst="roundRect">
            <a:avLst>
              <a:gd name="adj" fmla="val 0"/>
            </a:avLst>
          </a:prstGeom>
        </p:spPr>
      </p:pic>
      <p:sp>
        <p:nvSpPr>
          <p:cNvPr id="7" name="Shape 4"/>
          <p:cNvSpPr/>
          <p:nvPr/>
        </p:nvSpPr>
        <p:spPr>
          <a:xfrm>
            <a:off x="7500056" y="1188720"/>
            <a:ext cx="4350173" cy="2123440"/>
          </a:xfrm>
          <a:custGeom>
            <a:avLst/>
            <a:gdLst/>
            <a:ahLst/>
            <a:cxnLst/>
            <a:rect l="l" t="t" r="r" b="b"/>
            <a:pathLst>
              <a:path w="4350173" h="2123440">
                <a:moveTo>
                  <a:pt x="101607" y="0"/>
                </a:moveTo>
                <a:lnTo>
                  <a:pt x="4248567" y="0"/>
                </a:lnTo>
                <a:cubicBezTo>
                  <a:pt x="4304683" y="0"/>
                  <a:pt x="4350173" y="45491"/>
                  <a:pt x="4350173" y="101607"/>
                </a:cubicBezTo>
                <a:lnTo>
                  <a:pt x="4350173" y="2021833"/>
                </a:lnTo>
                <a:cubicBezTo>
                  <a:pt x="4350173" y="2077949"/>
                  <a:pt x="4304683" y="2123440"/>
                  <a:pt x="4248567" y="2123440"/>
                </a:cubicBezTo>
                <a:lnTo>
                  <a:pt x="101607" y="2123440"/>
                </a:lnTo>
                <a:cubicBezTo>
                  <a:pt x="45491" y="2123440"/>
                  <a:pt x="0" y="2077949"/>
                  <a:pt x="0" y="2021833"/>
                </a:cubicBezTo>
                <a:lnTo>
                  <a:pt x="0" y="101607"/>
                </a:lnTo>
                <a:cubicBezTo>
                  <a:pt x="0" y="45528"/>
                  <a:pt x="45528" y="0"/>
                  <a:pt x="101607" y="0"/>
                </a:cubicBezTo>
                <a:close/>
              </a:path>
            </a:pathLst>
          </a:custGeom>
          <a:solidFill>
            <a:srgbClr val="262626"/>
          </a:solidFill>
          <a:ln w="10160">
            <a:solidFill>
              <a:srgbClr val="333333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7672776" y="1361438"/>
            <a:ext cx="4080933" cy="2370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FEFE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SQL Filter Criteria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7676162" y="1737358"/>
            <a:ext cx="3994573" cy="1395307"/>
          </a:xfrm>
          <a:custGeom>
            <a:avLst/>
            <a:gdLst/>
            <a:ahLst/>
            <a:cxnLst/>
            <a:rect l="l" t="t" r="r" b="b"/>
            <a:pathLst>
              <a:path w="3994573" h="1395307">
                <a:moveTo>
                  <a:pt x="67728" y="0"/>
                </a:moveTo>
                <a:lnTo>
                  <a:pt x="3926845" y="0"/>
                </a:lnTo>
                <a:cubicBezTo>
                  <a:pt x="3964250" y="0"/>
                  <a:pt x="3994573" y="30323"/>
                  <a:pt x="3994573" y="67728"/>
                </a:cubicBezTo>
                <a:lnTo>
                  <a:pt x="3994573" y="1327578"/>
                </a:lnTo>
                <a:cubicBezTo>
                  <a:pt x="3994573" y="1364984"/>
                  <a:pt x="3964250" y="1395307"/>
                  <a:pt x="3926845" y="1395307"/>
                </a:cubicBezTo>
                <a:lnTo>
                  <a:pt x="67728" y="1395307"/>
                </a:lnTo>
                <a:cubicBezTo>
                  <a:pt x="30323" y="1395307"/>
                  <a:pt x="0" y="1364984"/>
                  <a:pt x="0" y="1327578"/>
                </a:cubicBezTo>
                <a:lnTo>
                  <a:pt x="0" y="67728"/>
                </a:lnTo>
                <a:cubicBezTo>
                  <a:pt x="0" y="30348"/>
                  <a:pt x="30348" y="0"/>
                  <a:pt x="67728" y="0"/>
                </a:cubicBezTo>
                <a:close/>
              </a:path>
            </a:pathLst>
          </a:custGeom>
          <a:solidFill>
            <a:srgbClr val="191919"/>
          </a:solidFill>
          <a:ln w="10160">
            <a:solidFill>
              <a:srgbClr val="333333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7815015" y="1876210"/>
            <a:ext cx="3776133" cy="1693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33" dirty="0">
                <a:solidFill>
                  <a:srgbClr val="6366F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SELECT route, cancellation_rate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7815015" y="2113277"/>
            <a:ext cx="3776133" cy="1693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33" dirty="0">
                <a:solidFill>
                  <a:srgbClr val="6366F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FROM bookings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7815015" y="2350343"/>
            <a:ext cx="3776133" cy="1693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33" dirty="0">
                <a:solidFill>
                  <a:srgbClr val="6366F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GROUP BY route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7815015" y="2587410"/>
            <a:ext cx="3776133" cy="1693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33" dirty="0">
                <a:solidFill>
                  <a:srgbClr val="F9731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HAVING cancellation_rate &gt; 0.20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7815015" y="2824477"/>
            <a:ext cx="3776133" cy="1693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33" dirty="0">
                <a:solidFill>
                  <a:srgbClr val="F9731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AND total_bookings &gt;= 50</a:t>
            </a: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7500056" y="3451015"/>
            <a:ext cx="4350173" cy="3401907"/>
          </a:xfrm>
          <a:custGeom>
            <a:avLst/>
            <a:gdLst/>
            <a:ahLst/>
            <a:cxnLst/>
            <a:rect l="l" t="t" r="r" b="b"/>
            <a:pathLst>
              <a:path w="4350173" h="3401907">
                <a:moveTo>
                  <a:pt x="101615" y="0"/>
                </a:moveTo>
                <a:lnTo>
                  <a:pt x="4248558" y="0"/>
                </a:lnTo>
                <a:cubicBezTo>
                  <a:pt x="4304679" y="0"/>
                  <a:pt x="4350173" y="45495"/>
                  <a:pt x="4350173" y="101615"/>
                </a:cubicBezTo>
                <a:lnTo>
                  <a:pt x="4350173" y="3300292"/>
                </a:lnTo>
                <a:cubicBezTo>
                  <a:pt x="4350173" y="3356412"/>
                  <a:pt x="4304679" y="3401907"/>
                  <a:pt x="4248558" y="3401907"/>
                </a:cubicBezTo>
                <a:lnTo>
                  <a:pt x="101615" y="3401907"/>
                </a:lnTo>
                <a:cubicBezTo>
                  <a:pt x="45495" y="3401907"/>
                  <a:pt x="0" y="3356412"/>
                  <a:pt x="0" y="3300292"/>
                </a:cubicBezTo>
                <a:lnTo>
                  <a:pt x="0" y="101615"/>
                </a:lnTo>
                <a:cubicBezTo>
                  <a:pt x="0" y="45495"/>
                  <a:pt x="45495" y="0"/>
                  <a:pt x="101615" y="0"/>
                </a:cubicBezTo>
                <a:close/>
              </a:path>
            </a:pathLst>
          </a:custGeom>
          <a:solidFill>
            <a:srgbClr val="262626"/>
          </a:solidFill>
          <a:ln w="10160">
            <a:solidFill>
              <a:srgbClr val="333333"/>
            </a:solidFill>
            <a:prstDash val="solid"/>
          </a:ln>
        </p:spPr>
      </p:sp>
      <p:sp>
        <p:nvSpPr>
          <p:cNvPr id="16" name="Text 13"/>
          <p:cNvSpPr/>
          <p:nvPr/>
        </p:nvSpPr>
        <p:spPr>
          <a:xfrm>
            <a:off x="7672776" y="3623733"/>
            <a:ext cx="4080933" cy="2370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FEFE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Problem Route Analysis</a:t>
            </a: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>
            <a:off x="7676162" y="3999653"/>
            <a:ext cx="3994573" cy="819573"/>
          </a:xfrm>
          <a:custGeom>
            <a:avLst/>
            <a:gdLst/>
            <a:ahLst/>
            <a:cxnLst/>
            <a:rect l="l" t="t" r="r" b="b"/>
            <a:pathLst>
              <a:path w="3994573" h="819573">
                <a:moveTo>
                  <a:pt x="67730" y="0"/>
                </a:moveTo>
                <a:lnTo>
                  <a:pt x="3926844" y="0"/>
                </a:lnTo>
                <a:cubicBezTo>
                  <a:pt x="3964250" y="0"/>
                  <a:pt x="3994573" y="30324"/>
                  <a:pt x="3994573" y="67730"/>
                </a:cubicBezTo>
                <a:lnTo>
                  <a:pt x="3994573" y="751844"/>
                </a:lnTo>
                <a:cubicBezTo>
                  <a:pt x="3994573" y="789250"/>
                  <a:pt x="3964250" y="819573"/>
                  <a:pt x="3926844" y="819573"/>
                </a:cubicBezTo>
                <a:lnTo>
                  <a:pt x="67730" y="819573"/>
                </a:lnTo>
                <a:cubicBezTo>
                  <a:pt x="30324" y="819573"/>
                  <a:pt x="0" y="789250"/>
                  <a:pt x="0" y="751844"/>
                </a:cubicBezTo>
                <a:lnTo>
                  <a:pt x="0" y="67730"/>
                </a:lnTo>
                <a:cubicBezTo>
                  <a:pt x="0" y="30349"/>
                  <a:pt x="30349" y="0"/>
                  <a:pt x="67730" y="0"/>
                </a:cubicBezTo>
                <a:close/>
              </a:path>
            </a:pathLst>
          </a:custGeom>
          <a:solidFill>
            <a:srgbClr val="191919"/>
          </a:solidFill>
          <a:ln w="10160">
            <a:solidFill>
              <a:srgbClr val="EF4444"/>
            </a:solidFill>
            <a:prstDash val="solid"/>
          </a:ln>
        </p:spPr>
      </p:sp>
      <p:sp>
        <p:nvSpPr>
          <p:cNvPr id="18" name="Text 15"/>
          <p:cNvSpPr/>
          <p:nvPr/>
        </p:nvSpPr>
        <p:spPr>
          <a:xfrm>
            <a:off x="7781149" y="4121572"/>
            <a:ext cx="855133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67" b="1" dirty="0">
                <a:solidFill>
                  <a:srgbClr val="EFEFE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Worst Route</a:t>
            </a:r>
            <a:endParaRPr lang="en-US" sz="1600" dirty="0"/>
          </a:p>
        </p:txBody>
      </p:sp>
      <p:sp>
        <p:nvSpPr>
          <p:cNvPr id="19" name="Text 16"/>
          <p:cNvSpPr/>
          <p:nvPr/>
        </p:nvSpPr>
        <p:spPr>
          <a:xfrm>
            <a:off x="11257562" y="4104638"/>
            <a:ext cx="389467" cy="2370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F4444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42%</a:t>
            </a:r>
            <a:endParaRPr lang="en-US" sz="1600" dirty="0"/>
          </a:p>
        </p:txBody>
      </p:sp>
      <p:sp>
        <p:nvSpPr>
          <p:cNvPr id="20" name="Text 17"/>
          <p:cNvSpPr/>
          <p:nvPr/>
        </p:nvSpPr>
        <p:spPr>
          <a:xfrm>
            <a:off x="7781149" y="4375572"/>
            <a:ext cx="3843867" cy="1693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33" dirty="0">
                <a:solidFill>
                  <a:srgbClr val="8F8F8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Gurgaon → Airport</a:t>
            </a:r>
            <a:endParaRPr lang="en-US" sz="1600" dirty="0"/>
          </a:p>
        </p:txBody>
      </p:sp>
      <p:sp>
        <p:nvSpPr>
          <p:cNvPr id="21" name="Text 18"/>
          <p:cNvSpPr/>
          <p:nvPr/>
        </p:nvSpPr>
        <p:spPr>
          <a:xfrm>
            <a:off x="7781149" y="4578772"/>
            <a:ext cx="3835400" cy="1354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00" dirty="0">
                <a:solidFill>
                  <a:srgbClr val="EF4444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156 bookings analyzed</a:t>
            </a:r>
            <a:endParaRPr lang="en-US" sz="1600" dirty="0"/>
          </a:p>
        </p:txBody>
      </p:sp>
      <p:sp>
        <p:nvSpPr>
          <p:cNvPr id="22" name="Shape 19"/>
          <p:cNvSpPr/>
          <p:nvPr/>
        </p:nvSpPr>
        <p:spPr>
          <a:xfrm>
            <a:off x="7676162" y="4927597"/>
            <a:ext cx="3994573" cy="819573"/>
          </a:xfrm>
          <a:custGeom>
            <a:avLst/>
            <a:gdLst/>
            <a:ahLst/>
            <a:cxnLst/>
            <a:rect l="l" t="t" r="r" b="b"/>
            <a:pathLst>
              <a:path w="3994573" h="819573">
                <a:moveTo>
                  <a:pt x="67730" y="0"/>
                </a:moveTo>
                <a:lnTo>
                  <a:pt x="3926844" y="0"/>
                </a:lnTo>
                <a:cubicBezTo>
                  <a:pt x="3964250" y="0"/>
                  <a:pt x="3994573" y="30324"/>
                  <a:pt x="3994573" y="67730"/>
                </a:cubicBezTo>
                <a:lnTo>
                  <a:pt x="3994573" y="751844"/>
                </a:lnTo>
                <a:cubicBezTo>
                  <a:pt x="3994573" y="789250"/>
                  <a:pt x="3964250" y="819573"/>
                  <a:pt x="3926844" y="819573"/>
                </a:cubicBezTo>
                <a:lnTo>
                  <a:pt x="67730" y="819573"/>
                </a:lnTo>
                <a:cubicBezTo>
                  <a:pt x="30324" y="819573"/>
                  <a:pt x="0" y="789250"/>
                  <a:pt x="0" y="751844"/>
                </a:cubicBezTo>
                <a:lnTo>
                  <a:pt x="0" y="67730"/>
                </a:lnTo>
                <a:cubicBezTo>
                  <a:pt x="0" y="30349"/>
                  <a:pt x="30349" y="0"/>
                  <a:pt x="67730" y="0"/>
                </a:cubicBezTo>
                <a:close/>
              </a:path>
            </a:pathLst>
          </a:custGeom>
          <a:solidFill>
            <a:srgbClr val="191919"/>
          </a:solidFill>
          <a:ln w="10160">
            <a:solidFill>
              <a:srgbClr val="F97316"/>
            </a:solidFill>
            <a:prstDash val="solid"/>
          </a:ln>
        </p:spPr>
      </p:sp>
      <p:sp>
        <p:nvSpPr>
          <p:cNvPr id="23" name="Text 20"/>
          <p:cNvSpPr/>
          <p:nvPr/>
        </p:nvSpPr>
        <p:spPr>
          <a:xfrm>
            <a:off x="7781149" y="5049523"/>
            <a:ext cx="9652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67" b="1" dirty="0">
                <a:solidFill>
                  <a:srgbClr val="EFEFE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Second Worst</a:t>
            </a:r>
            <a:endParaRPr lang="en-US" sz="1600" dirty="0"/>
          </a:p>
        </p:txBody>
      </p:sp>
      <p:sp>
        <p:nvSpPr>
          <p:cNvPr id="24" name="Text 21"/>
          <p:cNvSpPr/>
          <p:nvPr/>
        </p:nvSpPr>
        <p:spPr>
          <a:xfrm>
            <a:off x="11252341" y="5032590"/>
            <a:ext cx="389467" cy="2370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F97316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38%</a:t>
            </a:r>
            <a:endParaRPr lang="en-US" sz="1600" dirty="0"/>
          </a:p>
        </p:txBody>
      </p:sp>
      <p:sp>
        <p:nvSpPr>
          <p:cNvPr id="25" name="Text 22"/>
          <p:cNvSpPr/>
          <p:nvPr/>
        </p:nvSpPr>
        <p:spPr>
          <a:xfrm>
            <a:off x="7781149" y="5303523"/>
            <a:ext cx="3843867" cy="1693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33" dirty="0">
                <a:solidFill>
                  <a:srgbClr val="8F8F8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Noida → Connaught Place</a:t>
            </a:r>
            <a:endParaRPr lang="en-US" sz="1600" dirty="0"/>
          </a:p>
        </p:txBody>
      </p:sp>
      <p:sp>
        <p:nvSpPr>
          <p:cNvPr id="26" name="Text 23"/>
          <p:cNvSpPr/>
          <p:nvPr/>
        </p:nvSpPr>
        <p:spPr>
          <a:xfrm>
            <a:off x="7781149" y="5506723"/>
            <a:ext cx="3835400" cy="1354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00" dirty="0">
                <a:solidFill>
                  <a:srgbClr val="F97316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203 bookings analyzed</a:t>
            </a:r>
            <a:endParaRPr lang="en-US" sz="1600" dirty="0"/>
          </a:p>
        </p:txBody>
      </p:sp>
      <p:sp>
        <p:nvSpPr>
          <p:cNvPr id="27" name="Shape 24"/>
          <p:cNvSpPr/>
          <p:nvPr/>
        </p:nvSpPr>
        <p:spPr>
          <a:xfrm>
            <a:off x="7676162" y="5855548"/>
            <a:ext cx="3994573" cy="819573"/>
          </a:xfrm>
          <a:custGeom>
            <a:avLst/>
            <a:gdLst/>
            <a:ahLst/>
            <a:cxnLst/>
            <a:rect l="l" t="t" r="r" b="b"/>
            <a:pathLst>
              <a:path w="3994573" h="819573">
                <a:moveTo>
                  <a:pt x="67730" y="0"/>
                </a:moveTo>
                <a:lnTo>
                  <a:pt x="3926844" y="0"/>
                </a:lnTo>
                <a:cubicBezTo>
                  <a:pt x="3964250" y="0"/>
                  <a:pt x="3994573" y="30324"/>
                  <a:pt x="3994573" y="67730"/>
                </a:cubicBezTo>
                <a:lnTo>
                  <a:pt x="3994573" y="751844"/>
                </a:lnTo>
                <a:cubicBezTo>
                  <a:pt x="3994573" y="789250"/>
                  <a:pt x="3964250" y="819573"/>
                  <a:pt x="3926844" y="819573"/>
                </a:cubicBezTo>
                <a:lnTo>
                  <a:pt x="67730" y="819573"/>
                </a:lnTo>
                <a:cubicBezTo>
                  <a:pt x="30324" y="819573"/>
                  <a:pt x="0" y="789250"/>
                  <a:pt x="0" y="751844"/>
                </a:cubicBezTo>
                <a:lnTo>
                  <a:pt x="0" y="67730"/>
                </a:lnTo>
                <a:cubicBezTo>
                  <a:pt x="0" y="30349"/>
                  <a:pt x="30349" y="0"/>
                  <a:pt x="67730" y="0"/>
                </a:cubicBezTo>
                <a:close/>
              </a:path>
            </a:pathLst>
          </a:custGeom>
          <a:solidFill>
            <a:srgbClr val="191919"/>
          </a:solidFill>
          <a:ln w="10160">
            <a:solidFill>
              <a:srgbClr val="6366F1"/>
            </a:solidFill>
            <a:prstDash val="solid"/>
          </a:ln>
        </p:spPr>
      </p:sp>
      <p:sp>
        <p:nvSpPr>
          <p:cNvPr id="28" name="Text 25"/>
          <p:cNvSpPr/>
          <p:nvPr/>
        </p:nvSpPr>
        <p:spPr>
          <a:xfrm>
            <a:off x="7781149" y="5977467"/>
            <a:ext cx="8128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67" b="1" dirty="0">
                <a:solidFill>
                  <a:srgbClr val="EFEFE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Third Worst</a:t>
            </a:r>
            <a:endParaRPr lang="en-US" sz="1600" dirty="0"/>
          </a:p>
        </p:txBody>
      </p:sp>
      <p:sp>
        <p:nvSpPr>
          <p:cNvPr id="29" name="Text 26"/>
          <p:cNvSpPr/>
          <p:nvPr/>
        </p:nvSpPr>
        <p:spPr>
          <a:xfrm>
            <a:off x="11258126" y="5960533"/>
            <a:ext cx="389467" cy="2370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6366F1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35%</a:t>
            </a:r>
            <a:endParaRPr lang="en-US" sz="1600" dirty="0"/>
          </a:p>
        </p:txBody>
      </p:sp>
      <p:sp>
        <p:nvSpPr>
          <p:cNvPr id="30" name="Text 27"/>
          <p:cNvSpPr/>
          <p:nvPr/>
        </p:nvSpPr>
        <p:spPr>
          <a:xfrm>
            <a:off x="7781149" y="6231467"/>
            <a:ext cx="3843867" cy="16933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33" dirty="0">
                <a:solidFill>
                  <a:srgbClr val="8F8F8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Dwarka → Cyber Hub</a:t>
            </a:r>
            <a:endParaRPr lang="en-US" sz="1600" dirty="0"/>
          </a:p>
        </p:txBody>
      </p:sp>
      <p:sp>
        <p:nvSpPr>
          <p:cNvPr id="31" name="Text 28"/>
          <p:cNvSpPr/>
          <p:nvPr/>
        </p:nvSpPr>
        <p:spPr>
          <a:xfrm>
            <a:off x="7781149" y="6434667"/>
            <a:ext cx="3835400" cy="13546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800" dirty="0">
                <a:solidFill>
                  <a:srgbClr val="6366F1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178 bookings analyzed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19191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17500" y="317500"/>
            <a:ext cx="11612563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b="1" spc="44" kern="0" dirty="0">
                <a:solidFill>
                  <a:srgbClr val="6366F1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GROWTH TRAJECTORY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17500" y="539750"/>
            <a:ext cx="117475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000" b="1" dirty="0">
                <a:solidFill>
                  <a:srgbClr val="EFEFE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Week-over-Week Growth Trajectory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20675" y="1114425"/>
            <a:ext cx="6967538" cy="5419725"/>
          </a:xfrm>
          <a:custGeom>
            <a:avLst/>
            <a:gdLst/>
            <a:ahLst/>
            <a:cxnLst/>
            <a:rect l="l" t="t" r="r" b="b"/>
            <a:pathLst>
              <a:path w="6967538" h="5419725">
                <a:moveTo>
                  <a:pt x="95225" y="0"/>
                </a:moveTo>
                <a:lnTo>
                  <a:pt x="6872313" y="0"/>
                </a:lnTo>
                <a:cubicBezTo>
                  <a:pt x="6924904" y="0"/>
                  <a:pt x="6967537" y="42633"/>
                  <a:pt x="6967537" y="95225"/>
                </a:cubicBezTo>
                <a:lnTo>
                  <a:pt x="6967538" y="5324500"/>
                </a:lnTo>
                <a:cubicBezTo>
                  <a:pt x="6967537" y="5377092"/>
                  <a:pt x="6924904" y="5419725"/>
                  <a:pt x="6872313" y="5419725"/>
                </a:cubicBezTo>
                <a:lnTo>
                  <a:pt x="95225" y="5419725"/>
                </a:lnTo>
                <a:cubicBezTo>
                  <a:pt x="42633" y="5419725"/>
                  <a:pt x="0" y="5377092"/>
                  <a:pt x="0" y="5324500"/>
                </a:cubicBezTo>
                <a:lnTo>
                  <a:pt x="0" y="95225"/>
                </a:lnTo>
                <a:cubicBezTo>
                  <a:pt x="0" y="42669"/>
                  <a:pt x="42669" y="0"/>
                  <a:pt x="95225" y="0"/>
                </a:cubicBezTo>
                <a:close/>
              </a:path>
            </a:pathLst>
          </a:custGeom>
          <a:solidFill>
            <a:srgbClr val="262626"/>
          </a:solidFill>
          <a:ln w="10160">
            <a:solidFill>
              <a:srgbClr val="333333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514350" y="1308098"/>
            <a:ext cx="6659563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50" b="1" dirty="0">
                <a:solidFill>
                  <a:srgbClr val="EFEFE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Booking Volume &amp; Growth Rate by Week</a:t>
            </a:r>
            <a:endParaRPr lang="en-US" sz="1600" dirty="0"/>
          </a:p>
        </p:txBody>
      </p:sp>
      <p:pic>
        <p:nvPicPr>
          <p:cNvPr id="6" name="Image 0" descr="https://kimi-img.moonshot.cn/pub/slides/26-02-15-22:31:28-d68thg0d7itnj78p2gtg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514350" y="1657348"/>
            <a:ext cx="5365750" cy="3175000"/>
          </a:xfrm>
          <a:prstGeom prst="roundRect">
            <a:avLst>
              <a:gd name="adj" fmla="val 0"/>
            </a:avLst>
          </a:prstGeom>
        </p:spPr>
      </p:pic>
      <p:sp>
        <p:nvSpPr>
          <p:cNvPr id="7" name="Shape 4"/>
          <p:cNvSpPr/>
          <p:nvPr/>
        </p:nvSpPr>
        <p:spPr>
          <a:xfrm>
            <a:off x="7488502" y="1114425"/>
            <a:ext cx="4379913" cy="3546475"/>
          </a:xfrm>
          <a:custGeom>
            <a:avLst/>
            <a:gdLst/>
            <a:ahLst/>
            <a:cxnLst/>
            <a:rect l="l" t="t" r="r" b="b"/>
            <a:pathLst>
              <a:path w="4379913" h="3546475">
                <a:moveTo>
                  <a:pt x="95258" y="0"/>
                </a:moveTo>
                <a:lnTo>
                  <a:pt x="4284654" y="0"/>
                </a:lnTo>
                <a:cubicBezTo>
                  <a:pt x="4337264" y="0"/>
                  <a:pt x="4379912" y="42649"/>
                  <a:pt x="4379912" y="95258"/>
                </a:cubicBezTo>
                <a:lnTo>
                  <a:pt x="4379913" y="3451217"/>
                </a:lnTo>
                <a:cubicBezTo>
                  <a:pt x="4379912" y="3503826"/>
                  <a:pt x="4337264" y="3546475"/>
                  <a:pt x="4284654" y="3546475"/>
                </a:cubicBezTo>
                <a:lnTo>
                  <a:pt x="95258" y="3546475"/>
                </a:lnTo>
                <a:cubicBezTo>
                  <a:pt x="42649" y="3546475"/>
                  <a:pt x="0" y="3503826"/>
                  <a:pt x="0" y="3451217"/>
                </a:cubicBezTo>
                <a:lnTo>
                  <a:pt x="0" y="95258"/>
                </a:lnTo>
                <a:cubicBezTo>
                  <a:pt x="0" y="42684"/>
                  <a:pt x="42684" y="0"/>
                  <a:pt x="95258" y="0"/>
                </a:cubicBezTo>
                <a:close/>
              </a:path>
            </a:pathLst>
          </a:custGeom>
          <a:solidFill>
            <a:srgbClr val="262626"/>
          </a:solidFill>
          <a:ln w="10160">
            <a:solidFill>
              <a:srgbClr val="333333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7650427" y="1276348"/>
            <a:ext cx="4127500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25" b="1" dirty="0">
                <a:solidFill>
                  <a:srgbClr val="EFEFE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SQL Window Function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7653602" y="1628773"/>
            <a:ext cx="4054475" cy="2863850"/>
          </a:xfrm>
          <a:custGeom>
            <a:avLst/>
            <a:gdLst/>
            <a:ahLst/>
            <a:cxnLst/>
            <a:rect l="l" t="t" r="r" b="b"/>
            <a:pathLst>
              <a:path w="4054475" h="2863850">
                <a:moveTo>
                  <a:pt x="63492" y="0"/>
                </a:moveTo>
                <a:lnTo>
                  <a:pt x="3990983" y="0"/>
                </a:lnTo>
                <a:cubicBezTo>
                  <a:pt x="4026049" y="0"/>
                  <a:pt x="4054475" y="28426"/>
                  <a:pt x="4054475" y="63492"/>
                </a:cubicBezTo>
                <a:lnTo>
                  <a:pt x="4054475" y="2800358"/>
                </a:lnTo>
                <a:cubicBezTo>
                  <a:pt x="4054475" y="2835424"/>
                  <a:pt x="4026049" y="2863850"/>
                  <a:pt x="3990983" y="2863850"/>
                </a:cubicBezTo>
                <a:lnTo>
                  <a:pt x="63492" y="2863850"/>
                </a:lnTo>
                <a:cubicBezTo>
                  <a:pt x="28426" y="2863850"/>
                  <a:pt x="0" y="2835424"/>
                  <a:pt x="0" y="2800358"/>
                </a:cubicBezTo>
                <a:lnTo>
                  <a:pt x="0" y="63492"/>
                </a:lnTo>
                <a:cubicBezTo>
                  <a:pt x="0" y="28426"/>
                  <a:pt x="28426" y="0"/>
                  <a:pt x="63492" y="0"/>
                </a:cubicBezTo>
                <a:close/>
              </a:path>
            </a:pathLst>
          </a:custGeom>
          <a:solidFill>
            <a:srgbClr val="191919"/>
          </a:solidFill>
          <a:ln w="10160">
            <a:solidFill>
              <a:srgbClr val="333333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7783777" y="1758947"/>
            <a:ext cx="3849688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6366F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WITH weekly_bookings AS (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7910777" y="1981197"/>
            <a:ext cx="3722688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8F8F8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SELECT week_col, COUNT(*) as bookings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7910777" y="2203447"/>
            <a:ext cx="3722688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8F8F8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FROM bookings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7910777" y="2425697"/>
            <a:ext cx="3722688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8F8F8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GROUP BY week_col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7783777" y="2647947"/>
            <a:ext cx="3849688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6366F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)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7783777" y="2870197"/>
            <a:ext cx="3849688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6366F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SELECT week_col,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7910777" y="3092447"/>
            <a:ext cx="3722688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8F8F8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bookings,</a:t>
            </a:r>
            <a:endParaRPr lang="en-US" sz="1600" dirty="0"/>
          </a:p>
        </p:txBody>
      </p:sp>
      <p:sp>
        <p:nvSpPr>
          <p:cNvPr id="17" name="Text 14"/>
          <p:cNvSpPr/>
          <p:nvPr/>
        </p:nvSpPr>
        <p:spPr>
          <a:xfrm>
            <a:off x="7910777" y="3314697"/>
            <a:ext cx="3722688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F9731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LAG(bookings) OVER (ORDER BY week_col) as prev_week,</a:t>
            </a:r>
            <a:endParaRPr lang="en-US" sz="1600" dirty="0"/>
          </a:p>
        </p:txBody>
      </p:sp>
      <p:sp>
        <p:nvSpPr>
          <p:cNvPr id="18" name="Text 15"/>
          <p:cNvSpPr/>
          <p:nvPr/>
        </p:nvSpPr>
        <p:spPr>
          <a:xfrm>
            <a:off x="7910777" y="3536947"/>
            <a:ext cx="3722688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22C55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(bookings - LAG(bookings) OVER (ORDER BY week_col))</a:t>
            </a:r>
            <a:endParaRPr lang="en-US" sz="1600" dirty="0"/>
          </a:p>
        </p:txBody>
      </p:sp>
      <p:sp>
        <p:nvSpPr>
          <p:cNvPr id="19" name="Text 16"/>
          <p:cNvSpPr/>
          <p:nvPr/>
        </p:nvSpPr>
        <p:spPr>
          <a:xfrm>
            <a:off x="8037777" y="3759197"/>
            <a:ext cx="3595688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22C55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/ LAG(bookings) OVER (ORDER BY week_col) * 100</a:t>
            </a:r>
            <a:endParaRPr lang="en-US" sz="1600" dirty="0"/>
          </a:p>
        </p:txBody>
      </p:sp>
      <p:sp>
        <p:nvSpPr>
          <p:cNvPr id="20" name="Text 17"/>
          <p:cNvSpPr/>
          <p:nvPr/>
        </p:nvSpPr>
        <p:spPr>
          <a:xfrm>
            <a:off x="7910777" y="3981447"/>
            <a:ext cx="3722688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6366F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AS wow_growth_pct</a:t>
            </a:r>
            <a:endParaRPr lang="en-US" sz="1600" dirty="0"/>
          </a:p>
        </p:txBody>
      </p:sp>
      <p:sp>
        <p:nvSpPr>
          <p:cNvPr id="21" name="Text 18"/>
          <p:cNvSpPr/>
          <p:nvPr/>
        </p:nvSpPr>
        <p:spPr>
          <a:xfrm>
            <a:off x="7783777" y="4203697"/>
            <a:ext cx="3849688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6366F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FROM weekly_bookings</a:t>
            </a:r>
            <a:endParaRPr lang="en-US" sz="1600" dirty="0"/>
          </a:p>
        </p:txBody>
      </p:sp>
      <p:sp>
        <p:nvSpPr>
          <p:cNvPr id="22" name="Shape 19"/>
          <p:cNvSpPr/>
          <p:nvPr/>
        </p:nvSpPr>
        <p:spPr>
          <a:xfrm>
            <a:off x="7488502" y="4791077"/>
            <a:ext cx="4379913" cy="1744663"/>
          </a:xfrm>
          <a:custGeom>
            <a:avLst/>
            <a:gdLst/>
            <a:ahLst/>
            <a:cxnLst/>
            <a:rect l="l" t="t" r="r" b="b"/>
            <a:pathLst>
              <a:path w="4379913" h="1744663">
                <a:moveTo>
                  <a:pt x="95259" y="0"/>
                </a:moveTo>
                <a:lnTo>
                  <a:pt x="4284654" y="0"/>
                </a:lnTo>
                <a:cubicBezTo>
                  <a:pt x="4337264" y="0"/>
                  <a:pt x="4379913" y="42649"/>
                  <a:pt x="4379913" y="95259"/>
                </a:cubicBezTo>
                <a:lnTo>
                  <a:pt x="4379913" y="1649404"/>
                </a:lnTo>
                <a:cubicBezTo>
                  <a:pt x="4379913" y="1702014"/>
                  <a:pt x="4337264" y="1744662"/>
                  <a:pt x="4284654" y="1744663"/>
                </a:cubicBezTo>
                <a:lnTo>
                  <a:pt x="95259" y="1744663"/>
                </a:lnTo>
                <a:cubicBezTo>
                  <a:pt x="42649" y="1744663"/>
                  <a:pt x="0" y="1702014"/>
                  <a:pt x="0" y="1649404"/>
                </a:cubicBezTo>
                <a:lnTo>
                  <a:pt x="0" y="95259"/>
                </a:lnTo>
                <a:cubicBezTo>
                  <a:pt x="0" y="42684"/>
                  <a:pt x="42684" y="0"/>
                  <a:pt x="95259" y="0"/>
                </a:cubicBezTo>
                <a:close/>
              </a:path>
            </a:pathLst>
          </a:custGeom>
          <a:solidFill>
            <a:srgbClr val="262626"/>
          </a:solidFill>
          <a:ln w="10160">
            <a:solidFill>
              <a:srgbClr val="333333"/>
            </a:solidFill>
            <a:prstDash val="solid"/>
          </a:ln>
        </p:spPr>
      </p:sp>
      <p:sp>
        <p:nvSpPr>
          <p:cNvPr id="23" name="Text 20"/>
          <p:cNvSpPr/>
          <p:nvPr/>
        </p:nvSpPr>
        <p:spPr>
          <a:xfrm>
            <a:off x="7650427" y="4953000"/>
            <a:ext cx="4127500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25" b="1" dirty="0">
                <a:solidFill>
                  <a:srgbClr val="EFEFE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Growth Analysis</a:t>
            </a:r>
            <a:endParaRPr lang="en-US" sz="1600" dirty="0"/>
          </a:p>
        </p:txBody>
      </p:sp>
      <p:sp>
        <p:nvSpPr>
          <p:cNvPr id="24" name="Shape 21"/>
          <p:cNvSpPr/>
          <p:nvPr/>
        </p:nvSpPr>
        <p:spPr>
          <a:xfrm>
            <a:off x="7662333" y="5302250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>
                <a:moveTo>
                  <a:pt x="31750" y="79375"/>
                </a:moveTo>
                <a:lnTo>
                  <a:pt x="6077" y="79375"/>
                </a:lnTo>
                <a:cubicBezTo>
                  <a:pt x="-99" y="79375"/>
                  <a:pt x="-3894" y="72653"/>
                  <a:pt x="-719" y="67345"/>
                </a:cubicBezTo>
                <a:lnTo>
                  <a:pt x="12402" y="45467"/>
                </a:lnTo>
                <a:cubicBezTo>
                  <a:pt x="14560" y="41870"/>
                  <a:pt x="18430" y="39688"/>
                  <a:pt x="22622" y="39688"/>
                </a:cubicBezTo>
                <a:lnTo>
                  <a:pt x="46186" y="39688"/>
                </a:lnTo>
                <a:cubicBezTo>
                  <a:pt x="65063" y="7714"/>
                  <a:pt x="93216" y="6102"/>
                  <a:pt x="112043" y="8855"/>
                </a:cubicBezTo>
                <a:cubicBezTo>
                  <a:pt x="115218" y="9327"/>
                  <a:pt x="117698" y="11807"/>
                  <a:pt x="118145" y="14957"/>
                </a:cubicBezTo>
                <a:cubicBezTo>
                  <a:pt x="120898" y="33784"/>
                  <a:pt x="119286" y="61937"/>
                  <a:pt x="87313" y="80814"/>
                </a:cubicBezTo>
                <a:lnTo>
                  <a:pt x="87313" y="104378"/>
                </a:lnTo>
                <a:cubicBezTo>
                  <a:pt x="87313" y="108570"/>
                  <a:pt x="85130" y="112440"/>
                  <a:pt x="81533" y="114598"/>
                </a:cubicBezTo>
                <a:lnTo>
                  <a:pt x="59655" y="127719"/>
                </a:lnTo>
                <a:cubicBezTo>
                  <a:pt x="54372" y="130894"/>
                  <a:pt x="47625" y="127074"/>
                  <a:pt x="47625" y="120923"/>
                </a:cubicBezTo>
                <a:lnTo>
                  <a:pt x="47625" y="95250"/>
                </a:lnTo>
                <a:cubicBezTo>
                  <a:pt x="47625" y="86494"/>
                  <a:pt x="40506" y="79375"/>
                  <a:pt x="31750" y="79375"/>
                </a:cubicBezTo>
                <a:lnTo>
                  <a:pt x="31725" y="79375"/>
                </a:lnTo>
                <a:close/>
                <a:moveTo>
                  <a:pt x="99219" y="39688"/>
                </a:moveTo>
                <a:cubicBezTo>
                  <a:pt x="99219" y="33116"/>
                  <a:pt x="93884" y="27781"/>
                  <a:pt x="87313" y="27781"/>
                </a:cubicBezTo>
                <a:cubicBezTo>
                  <a:pt x="80741" y="27781"/>
                  <a:pt x="75406" y="33116"/>
                  <a:pt x="75406" y="39688"/>
                </a:cubicBezTo>
                <a:cubicBezTo>
                  <a:pt x="75406" y="46259"/>
                  <a:pt x="80741" y="51594"/>
                  <a:pt x="87313" y="51594"/>
                </a:cubicBezTo>
                <a:cubicBezTo>
                  <a:pt x="93884" y="51594"/>
                  <a:pt x="99219" y="46259"/>
                  <a:pt x="99219" y="39688"/>
                </a:cubicBezTo>
                <a:close/>
              </a:path>
            </a:pathLst>
          </a:custGeom>
          <a:solidFill>
            <a:srgbClr val="22C55E"/>
          </a:solidFill>
          <a:ln/>
        </p:spPr>
      </p:sp>
      <p:sp>
        <p:nvSpPr>
          <p:cNvPr id="25" name="Text 22"/>
          <p:cNvSpPr/>
          <p:nvPr/>
        </p:nvSpPr>
        <p:spPr>
          <a:xfrm>
            <a:off x="7862887" y="5270500"/>
            <a:ext cx="3905250" cy="317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b="1" dirty="0">
                <a:solidFill>
                  <a:srgbClr val="EFEFE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Strong Momentum:</a:t>
            </a:r>
            <a:pPr>
              <a:lnSpc>
                <a:spcPct val="120000"/>
              </a:lnSpc>
            </a:pPr>
            <a:r>
              <a:rPr lang="en-US" sz="875" dirty="0">
                <a:solidFill>
                  <a:srgbClr val="8F8F8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 Consistent growth from Week 1 to Week 4 (62.5% total growth)</a:t>
            </a:r>
            <a:endParaRPr lang="en-US" sz="1600" dirty="0"/>
          </a:p>
        </p:txBody>
      </p:sp>
      <p:sp>
        <p:nvSpPr>
          <p:cNvPr id="26" name="Shape 23"/>
          <p:cNvSpPr/>
          <p:nvPr/>
        </p:nvSpPr>
        <p:spPr>
          <a:xfrm>
            <a:off x="7666302" y="5715000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>
                <a:moveTo>
                  <a:pt x="15875" y="15875"/>
                </a:moveTo>
                <a:cubicBezTo>
                  <a:pt x="15875" y="11485"/>
                  <a:pt x="12328" y="7938"/>
                  <a:pt x="7938" y="7938"/>
                </a:cubicBezTo>
                <a:cubicBezTo>
                  <a:pt x="3547" y="7938"/>
                  <a:pt x="0" y="11485"/>
                  <a:pt x="0" y="15875"/>
                </a:cubicBezTo>
                <a:lnTo>
                  <a:pt x="0" y="99219"/>
                </a:lnTo>
                <a:cubicBezTo>
                  <a:pt x="0" y="110182"/>
                  <a:pt x="8880" y="119063"/>
                  <a:pt x="19844" y="119063"/>
                </a:cubicBezTo>
                <a:lnTo>
                  <a:pt x="119063" y="119063"/>
                </a:lnTo>
                <a:cubicBezTo>
                  <a:pt x="123453" y="119063"/>
                  <a:pt x="127000" y="115515"/>
                  <a:pt x="127000" y="111125"/>
                </a:cubicBezTo>
                <a:cubicBezTo>
                  <a:pt x="127000" y="106735"/>
                  <a:pt x="123453" y="103188"/>
                  <a:pt x="119063" y="103188"/>
                </a:cubicBezTo>
                <a:lnTo>
                  <a:pt x="19844" y="103188"/>
                </a:lnTo>
                <a:cubicBezTo>
                  <a:pt x="17661" y="103188"/>
                  <a:pt x="15875" y="101402"/>
                  <a:pt x="15875" y="99219"/>
                </a:cubicBezTo>
                <a:lnTo>
                  <a:pt x="15875" y="15875"/>
                </a:lnTo>
                <a:close/>
                <a:moveTo>
                  <a:pt x="116731" y="37356"/>
                </a:moveTo>
                <a:cubicBezTo>
                  <a:pt x="119831" y="34255"/>
                  <a:pt x="119831" y="29220"/>
                  <a:pt x="116731" y="26119"/>
                </a:cubicBezTo>
                <a:cubicBezTo>
                  <a:pt x="113630" y="23019"/>
                  <a:pt x="108595" y="23019"/>
                  <a:pt x="105494" y="26119"/>
                </a:cubicBezTo>
                <a:lnTo>
                  <a:pt x="79375" y="52263"/>
                </a:lnTo>
                <a:lnTo>
                  <a:pt x="65137" y="38050"/>
                </a:lnTo>
                <a:cubicBezTo>
                  <a:pt x="62037" y="34950"/>
                  <a:pt x="57001" y="34950"/>
                  <a:pt x="53901" y="38050"/>
                </a:cubicBezTo>
                <a:lnTo>
                  <a:pt x="30088" y="61863"/>
                </a:lnTo>
                <a:cubicBezTo>
                  <a:pt x="26988" y="64963"/>
                  <a:pt x="26988" y="69999"/>
                  <a:pt x="30088" y="73099"/>
                </a:cubicBezTo>
                <a:cubicBezTo>
                  <a:pt x="33189" y="76200"/>
                  <a:pt x="38224" y="76200"/>
                  <a:pt x="41325" y="73099"/>
                </a:cubicBezTo>
                <a:lnTo>
                  <a:pt x="59531" y="54893"/>
                </a:lnTo>
                <a:lnTo>
                  <a:pt x="73769" y="69131"/>
                </a:lnTo>
                <a:cubicBezTo>
                  <a:pt x="76870" y="72231"/>
                  <a:pt x="81905" y="72231"/>
                  <a:pt x="85006" y="69131"/>
                </a:cubicBezTo>
                <a:lnTo>
                  <a:pt x="116756" y="37381"/>
                </a:lnTo>
                <a:close/>
              </a:path>
            </a:pathLst>
          </a:custGeom>
          <a:solidFill>
            <a:srgbClr val="6366F1"/>
          </a:solidFill>
          <a:ln/>
        </p:spPr>
      </p:sp>
      <p:sp>
        <p:nvSpPr>
          <p:cNvPr id="27" name="Text 24"/>
          <p:cNvSpPr/>
          <p:nvPr/>
        </p:nvSpPr>
        <p:spPr>
          <a:xfrm>
            <a:off x="7872677" y="5683250"/>
            <a:ext cx="3365500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b="1" dirty="0">
                <a:solidFill>
                  <a:srgbClr val="EFEFE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Peak Growth:</a:t>
            </a:r>
            <a:pPr>
              <a:lnSpc>
                <a:spcPct val="120000"/>
              </a:lnSpc>
            </a:pPr>
            <a:r>
              <a:rPr lang="en-US" sz="875" dirty="0">
                <a:solidFill>
                  <a:srgbClr val="8F8F8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 Week 3→4 shows highest acceleration (15.6% WoW)</a:t>
            </a:r>
            <a:endParaRPr lang="en-US" sz="1600" dirty="0"/>
          </a:p>
        </p:txBody>
      </p:sp>
      <p:sp>
        <p:nvSpPr>
          <p:cNvPr id="28" name="Shape 25"/>
          <p:cNvSpPr/>
          <p:nvPr/>
        </p:nvSpPr>
        <p:spPr>
          <a:xfrm>
            <a:off x="7666302" y="5969000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>
                <a:moveTo>
                  <a:pt x="63500" y="0"/>
                </a:moveTo>
                <a:cubicBezTo>
                  <a:pt x="67146" y="0"/>
                  <a:pt x="70495" y="2009"/>
                  <a:pt x="72231" y="5209"/>
                </a:cubicBezTo>
                <a:lnTo>
                  <a:pt x="125809" y="104428"/>
                </a:lnTo>
                <a:cubicBezTo>
                  <a:pt x="127471" y="107504"/>
                  <a:pt x="127397" y="111224"/>
                  <a:pt x="125611" y="114226"/>
                </a:cubicBezTo>
                <a:cubicBezTo>
                  <a:pt x="123825" y="117227"/>
                  <a:pt x="120576" y="119063"/>
                  <a:pt x="117078" y="119063"/>
                </a:cubicBezTo>
                <a:lnTo>
                  <a:pt x="9922" y="119063"/>
                </a:lnTo>
                <a:cubicBezTo>
                  <a:pt x="6424" y="119063"/>
                  <a:pt x="3200" y="117227"/>
                  <a:pt x="1389" y="114226"/>
                </a:cubicBezTo>
                <a:cubicBezTo>
                  <a:pt x="-422" y="111224"/>
                  <a:pt x="-471" y="107504"/>
                  <a:pt x="1191" y="104428"/>
                </a:cubicBezTo>
                <a:lnTo>
                  <a:pt x="54769" y="5209"/>
                </a:lnTo>
                <a:cubicBezTo>
                  <a:pt x="56505" y="2009"/>
                  <a:pt x="59854" y="0"/>
                  <a:pt x="63500" y="0"/>
                </a:cubicBezTo>
                <a:close/>
                <a:moveTo>
                  <a:pt x="63500" y="41672"/>
                </a:moveTo>
                <a:cubicBezTo>
                  <a:pt x="60201" y="41672"/>
                  <a:pt x="57547" y="44326"/>
                  <a:pt x="57547" y="47625"/>
                </a:cubicBezTo>
                <a:lnTo>
                  <a:pt x="57547" y="75406"/>
                </a:lnTo>
                <a:cubicBezTo>
                  <a:pt x="57547" y="78705"/>
                  <a:pt x="60201" y="81359"/>
                  <a:pt x="63500" y="81359"/>
                </a:cubicBezTo>
                <a:cubicBezTo>
                  <a:pt x="66799" y="81359"/>
                  <a:pt x="69453" y="78705"/>
                  <a:pt x="69453" y="75406"/>
                </a:cubicBezTo>
                <a:lnTo>
                  <a:pt x="69453" y="47625"/>
                </a:lnTo>
                <a:cubicBezTo>
                  <a:pt x="69453" y="44326"/>
                  <a:pt x="66799" y="41672"/>
                  <a:pt x="63500" y="41672"/>
                </a:cubicBezTo>
                <a:close/>
                <a:moveTo>
                  <a:pt x="70123" y="95250"/>
                </a:moveTo>
                <a:cubicBezTo>
                  <a:pt x="70274" y="92792"/>
                  <a:pt x="69048" y="90453"/>
                  <a:pt x="66940" y="89178"/>
                </a:cubicBezTo>
                <a:cubicBezTo>
                  <a:pt x="64833" y="87903"/>
                  <a:pt x="62192" y="87903"/>
                  <a:pt x="60085" y="89178"/>
                </a:cubicBezTo>
                <a:cubicBezTo>
                  <a:pt x="57977" y="90453"/>
                  <a:pt x="56751" y="92792"/>
                  <a:pt x="56902" y="95250"/>
                </a:cubicBezTo>
                <a:cubicBezTo>
                  <a:pt x="56751" y="97708"/>
                  <a:pt x="57977" y="100047"/>
                  <a:pt x="60085" y="101322"/>
                </a:cubicBezTo>
                <a:cubicBezTo>
                  <a:pt x="62192" y="102597"/>
                  <a:pt x="64833" y="102597"/>
                  <a:pt x="66940" y="101322"/>
                </a:cubicBezTo>
                <a:cubicBezTo>
                  <a:pt x="69048" y="100047"/>
                  <a:pt x="70274" y="97708"/>
                  <a:pt x="70123" y="95250"/>
                </a:cubicBezTo>
                <a:close/>
              </a:path>
            </a:pathLst>
          </a:custGeom>
          <a:solidFill>
            <a:srgbClr val="F97316"/>
          </a:solidFill>
          <a:ln/>
        </p:spPr>
      </p:sp>
      <p:sp>
        <p:nvSpPr>
          <p:cNvPr id="29" name="Text 26"/>
          <p:cNvSpPr/>
          <p:nvPr/>
        </p:nvSpPr>
        <p:spPr>
          <a:xfrm>
            <a:off x="7872677" y="5937250"/>
            <a:ext cx="3254375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b="1" dirty="0">
                <a:solidFill>
                  <a:srgbClr val="EFEFE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Week 5 Drop:</a:t>
            </a:r>
            <a:pPr>
              <a:lnSpc>
                <a:spcPct val="120000"/>
              </a:lnSpc>
            </a:pPr>
            <a:r>
              <a:rPr lang="en-US" sz="875" dirty="0">
                <a:solidFill>
                  <a:srgbClr val="8F8F8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 Partial week data shows decline (likely incomplete)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19191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381000"/>
            <a:ext cx="114966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spc="53" kern="0" dirty="0">
                <a:solidFill>
                  <a:srgbClr val="6366F1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DEMAND CONCENTRATION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81000" y="647700"/>
            <a:ext cx="116586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600" b="1" dirty="0">
                <a:solidFill>
                  <a:srgbClr val="EFEFE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Busiest Days &amp; Demand Concentration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84810" y="1337310"/>
            <a:ext cx="6370320" cy="5474970"/>
          </a:xfrm>
          <a:custGeom>
            <a:avLst/>
            <a:gdLst/>
            <a:ahLst/>
            <a:cxnLst/>
            <a:rect l="l" t="t" r="r" b="b"/>
            <a:pathLst>
              <a:path w="6370320" h="5474970">
                <a:moveTo>
                  <a:pt x="114317" y="0"/>
                </a:moveTo>
                <a:lnTo>
                  <a:pt x="6256003" y="0"/>
                </a:lnTo>
                <a:cubicBezTo>
                  <a:pt x="6319138" y="0"/>
                  <a:pt x="6370320" y="51182"/>
                  <a:pt x="6370320" y="114317"/>
                </a:cubicBezTo>
                <a:lnTo>
                  <a:pt x="6370320" y="5360653"/>
                </a:lnTo>
                <a:cubicBezTo>
                  <a:pt x="6370320" y="5423788"/>
                  <a:pt x="6319138" y="5474970"/>
                  <a:pt x="6256003" y="5474970"/>
                </a:cubicBezTo>
                <a:lnTo>
                  <a:pt x="114317" y="5474970"/>
                </a:lnTo>
                <a:cubicBezTo>
                  <a:pt x="51182" y="5474970"/>
                  <a:pt x="0" y="5423788"/>
                  <a:pt x="0" y="5360653"/>
                </a:cubicBezTo>
                <a:lnTo>
                  <a:pt x="0" y="114317"/>
                </a:lnTo>
                <a:cubicBezTo>
                  <a:pt x="0" y="51182"/>
                  <a:pt x="51182" y="0"/>
                  <a:pt x="114317" y="0"/>
                </a:cubicBezTo>
                <a:close/>
              </a:path>
            </a:pathLst>
          </a:custGeom>
          <a:solidFill>
            <a:srgbClr val="262626"/>
          </a:solidFill>
          <a:ln w="10160">
            <a:solidFill>
              <a:srgbClr val="333333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617220" y="1569718"/>
            <a:ext cx="60007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FEFE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Top 5 Busiest Days in July 2024</a:t>
            </a:r>
            <a:endParaRPr lang="en-US" sz="1600" dirty="0"/>
          </a:p>
        </p:txBody>
      </p:sp>
      <p:pic>
        <p:nvPicPr>
          <p:cNvPr id="6" name="Image 0" descr="https://kimi-img.moonshot.cn/pub/slides/26-02-15-22:31:30-d68thglf4394ld620bu0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617220" y="1988818"/>
            <a:ext cx="5905500" cy="3810000"/>
          </a:xfrm>
          <a:prstGeom prst="roundRect">
            <a:avLst>
              <a:gd name="adj" fmla="val 0"/>
            </a:avLst>
          </a:prstGeom>
        </p:spPr>
      </p:pic>
      <p:sp>
        <p:nvSpPr>
          <p:cNvPr id="7" name="Shape 4"/>
          <p:cNvSpPr/>
          <p:nvPr/>
        </p:nvSpPr>
        <p:spPr>
          <a:xfrm>
            <a:off x="6991350" y="1337310"/>
            <a:ext cx="4817745" cy="4579620"/>
          </a:xfrm>
          <a:custGeom>
            <a:avLst/>
            <a:gdLst/>
            <a:ahLst/>
            <a:cxnLst/>
            <a:rect l="l" t="t" r="r" b="b"/>
            <a:pathLst>
              <a:path w="4817745" h="4579620">
                <a:moveTo>
                  <a:pt x="114307" y="0"/>
                </a:moveTo>
                <a:lnTo>
                  <a:pt x="4703438" y="0"/>
                </a:lnTo>
                <a:cubicBezTo>
                  <a:pt x="4766568" y="0"/>
                  <a:pt x="4817745" y="51177"/>
                  <a:pt x="4817745" y="114307"/>
                </a:cubicBezTo>
                <a:lnTo>
                  <a:pt x="4817745" y="4465313"/>
                </a:lnTo>
                <a:cubicBezTo>
                  <a:pt x="4817745" y="4528443"/>
                  <a:pt x="4766568" y="4579620"/>
                  <a:pt x="4703438" y="4579620"/>
                </a:cubicBezTo>
                <a:lnTo>
                  <a:pt x="114307" y="4579620"/>
                </a:lnTo>
                <a:cubicBezTo>
                  <a:pt x="51177" y="4579620"/>
                  <a:pt x="0" y="4528443"/>
                  <a:pt x="0" y="4465313"/>
                </a:cubicBezTo>
                <a:lnTo>
                  <a:pt x="0" y="114307"/>
                </a:lnTo>
                <a:cubicBezTo>
                  <a:pt x="0" y="51177"/>
                  <a:pt x="51177" y="0"/>
                  <a:pt x="114307" y="0"/>
                </a:cubicBezTo>
                <a:close/>
              </a:path>
            </a:pathLst>
          </a:custGeom>
          <a:solidFill>
            <a:srgbClr val="262626"/>
          </a:solidFill>
          <a:ln w="10160">
            <a:solidFill>
              <a:srgbClr val="333333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7185660" y="1531618"/>
            <a:ext cx="45148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EFEFE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Top 5 Busiest Days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7189470" y="1954528"/>
            <a:ext cx="4417695" cy="655320"/>
          </a:xfrm>
          <a:custGeom>
            <a:avLst/>
            <a:gdLst/>
            <a:ahLst/>
            <a:cxnLst/>
            <a:rect l="l" t="t" r="r" b="b"/>
            <a:pathLst>
              <a:path w="4417695" h="655320">
                <a:moveTo>
                  <a:pt x="76201" y="0"/>
                </a:moveTo>
                <a:lnTo>
                  <a:pt x="4341494" y="0"/>
                </a:lnTo>
                <a:cubicBezTo>
                  <a:pt x="4383579" y="0"/>
                  <a:pt x="4417695" y="34116"/>
                  <a:pt x="4417695" y="76201"/>
                </a:cubicBezTo>
                <a:lnTo>
                  <a:pt x="4417695" y="579119"/>
                </a:lnTo>
                <a:cubicBezTo>
                  <a:pt x="4417695" y="621204"/>
                  <a:pt x="4383579" y="655320"/>
                  <a:pt x="4341494" y="655320"/>
                </a:cubicBezTo>
                <a:lnTo>
                  <a:pt x="76201" y="655320"/>
                </a:lnTo>
                <a:cubicBezTo>
                  <a:pt x="34116" y="655320"/>
                  <a:pt x="0" y="621204"/>
                  <a:pt x="0" y="579119"/>
                </a:cubicBezTo>
                <a:lnTo>
                  <a:pt x="0" y="76201"/>
                </a:lnTo>
                <a:cubicBezTo>
                  <a:pt x="0" y="34144"/>
                  <a:pt x="34144" y="0"/>
                  <a:pt x="76201" y="0"/>
                </a:cubicBezTo>
                <a:close/>
              </a:path>
            </a:pathLst>
          </a:custGeom>
          <a:solidFill>
            <a:srgbClr val="191919"/>
          </a:solidFill>
          <a:ln w="10160">
            <a:solidFill>
              <a:srgbClr val="6366F1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7307580" y="2091686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76200" y="0"/>
                </a:moveTo>
                <a:lnTo>
                  <a:pt x="304800" y="0"/>
                </a:lnTo>
                <a:cubicBezTo>
                  <a:pt x="346856" y="0"/>
                  <a:pt x="381000" y="34144"/>
                  <a:pt x="381000" y="76200"/>
                </a:cubicBezTo>
                <a:lnTo>
                  <a:pt x="381000" y="304800"/>
                </a:lnTo>
                <a:cubicBezTo>
                  <a:pt x="381000" y="346856"/>
                  <a:pt x="346856" y="381000"/>
                  <a:pt x="304800" y="381000"/>
                </a:cubicBezTo>
                <a:lnTo>
                  <a:pt x="76200" y="381000"/>
                </a:lnTo>
                <a:cubicBezTo>
                  <a:pt x="34144" y="381000"/>
                  <a:pt x="0" y="346856"/>
                  <a:pt x="0" y="304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6366F1"/>
          </a:solidFill>
          <a:ln/>
        </p:spPr>
      </p:sp>
      <p:sp>
        <p:nvSpPr>
          <p:cNvPr id="11" name="Text 8"/>
          <p:cNvSpPr/>
          <p:nvPr/>
        </p:nvSpPr>
        <p:spPr>
          <a:xfrm>
            <a:off x="7269480" y="2091686"/>
            <a:ext cx="4572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1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7802880" y="2091686"/>
            <a:ext cx="5810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FEFE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July 27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11181556" y="2072636"/>
            <a:ext cx="3905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6366F1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987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7802880" y="2339336"/>
            <a:ext cx="374332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8F8F8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Saturday - Weekend peak</a:t>
            </a: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7189470" y="2731774"/>
            <a:ext cx="4417695" cy="655320"/>
          </a:xfrm>
          <a:custGeom>
            <a:avLst/>
            <a:gdLst/>
            <a:ahLst/>
            <a:cxnLst/>
            <a:rect l="l" t="t" r="r" b="b"/>
            <a:pathLst>
              <a:path w="4417695" h="655320">
                <a:moveTo>
                  <a:pt x="76201" y="0"/>
                </a:moveTo>
                <a:lnTo>
                  <a:pt x="4341494" y="0"/>
                </a:lnTo>
                <a:cubicBezTo>
                  <a:pt x="4383579" y="0"/>
                  <a:pt x="4417695" y="34116"/>
                  <a:pt x="4417695" y="76201"/>
                </a:cubicBezTo>
                <a:lnTo>
                  <a:pt x="4417695" y="579119"/>
                </a:lnTo>
                <a:cubicBezTo>
                  <a:pt x="4417695" y="621204"/>
                  <a:pt x="4383579" y="655320"/>
                  <a:pt x="4341494" y="655320"/>
                </a:cubicBezTo>
                <a:lnTo>
                  <a:pt x="76201" y="655320"/>
                </a:lnTo>
                <a:cubicBezTo>
                  <a:pt x="34116" y="655320"/>
                  <a:pt x="0" y="621204"/>
                  <a:pt x="0" y="579119"/>
                </a:cubicBezTo>
                <a:lnTo>
                  <a:pt x="0" y="76201"/>
                </a:lnTo>
                <a:cubicBezTo>
                  <a:pt x="0" y="34144"/>
                  <a:pt x="34144" y="0"/>
                  <a:pt x="76201" y="0"/>
                </a:cubicBezTo>
                <a:close/>
              </a:path>
            </a:pathLst>
          </a:custGeom>
          <a:solidFill>
            <a:srgbClr val="191919"/>
          </a:solidFill>
          <a:ln w="10160">
            <a:solidFill>
              <a:srgbClr val="6366F1">
                <a:alpha val="70196"/>
              </a:srgbClr>
            </a:solidFill>
            <a:prstDash val="solid"/>
          </a:ln>
        </p:spPr>
      </p:sp>
      <p:sp>
        <p:nvSpPr>
          <p:cNvPr id="16" name="Shape 13"/>
          <p:cNvSpPr/>
          <p:nvPr/>
        </p:nvSpPr>
        <p:spPr>
          <a:xfrm>
            <a:off x="7307580" y="2868932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76200" y="0"/>
                </a:moveTo>
                <a:lnTo>
                  <a:pt x="304800" y="0"/>
                </a:lnTo>
                <a:cubicBezTo>
                  <a:pt x="346856" y="0"/>
                  <a:pt x="381000" y="34144"/>
                  <a:pt x="381000" y="76200"/>
                </a:cubicBezTo>
                <a:lnTo>
                  <a:pt x="381000" y="304800"/>
                </a:lnTo>
                <a:cubicBezTo>
                  <a:pt x="381000" y="346856"/>
                  <a:pt x="346856" y="381000"/>
                  <a:pt x="304800" y="381000"/>
                </a:cubicBezTo>
                <a:lnTo>
                  <a:pt x="76200" y="381000"/>
                </a:lnTo>
                <a:cubicBezTo>
                  <a:pt x="34144" y="381000"/>
                  <a:pt x="0" y="346856"/>
                  <a:pt x="0" y="304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6366F1">
              <a:alpha val="70196"/>
            </a:srgbClr>
          </a:solidFill>
          <a:ln/>
        </p:spPr>
      </p:sp>
      <p:sp>
        <p:nvSpPr>
          <p:cNvPr id="17" name="Text 14"/>
          <p:cNvSpPr/>
          <p:nvPr/>
        </p:nvSpPr>
        <p:spPr>
          <a:xfrm>
            <a:off x="7269480" y="2868932"/>
            <a:ext cx="4572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2</a:t>
            </a:r>
            <a:endParaRPr lang="en-US" sz="1600" dirty="0"/>
          </a:p>
        </p:txBody>
      </p:sp>
      <p:sp>
        <p:nvSpPr>
          <p:cNvPr id="18" name="Text 15"/>
          <p:cNvSpPr/>
          <p:nvPr/>
        </p:nvSpPr>
        <p:spPr>
          <a:xfrm>
            <a:off x="7802880" y="2868932"/>
            <a:ext cx="6000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FEFE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July 20</a:t>
            </a:r>
            <a:endParaRPr lang="en-US" sz="1600" dirty="0"/>
          </a:p>
        </p:txBody>
      </p:sp>
      <p:sp>
        <p:nvSpPr>
          <p:cNvPr id="19" name="Text 16"/>
          <p:cNvSpPr/>
          <p:nvPr/>
        </p:nvSpPr>
        <p:spPr>
          <a:xfrm>
            <a:off x="11173937" y="2849882"/>
            <a:ext cx="4000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6366F1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923</a:t>
            </a:r>
            <a:endParaRPr lang="en-US" sz="1600" dirty="0"/>
          </a:p>
        </p:txBody>
      </p:sp>
      <p:sp>
        <p:nvSpPr>
          <p:cNvPr id="20" name="Text 17"/>
          <p:cNvSpPr/>
          <p:nvPr/>
        </p:nvSpPr>
        <p:spPr>
          <a:xfrm>
            <a:off x="7802880" y="3116582"/>
            <a:ext cx="374332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8F8F8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Saturday - Weekend peak</a:t>
            </a:r>
            <a:endParaRPr lang="en-US" sz="1600" dirty="0"/>
          </a:p>
        </p:txBody>
      </p:sp>
      <p:sp>
        <p:nvSpPr>
          <p:cNvPr id="21" name="Shape 18"/>
          <p:cNvSpPr/>
          <p:nvPr/>
        </p:nvSpPr>
        <p:spPr>
          <a:xfrm>
            <a:off x="7189470" y="3509010"/>
            <a:ext cx="4417695" cy="655320"/>
          </a:xfrm>
          <a:custGeom>
            <a:avLst/>
            <a:gdLst/>
            <a:ahLst/>
            <a:cxnLst/>
            <a:rect l="l" t="t" r="r" b="b"/>
            <a:pathLst>
              <a:path w="4417695" h="655320">
                <a:moveTo>
                  <a:pt x="76201" y="0"/>
                </a:moveTo>
                <a:lnTo>
                  <a:pt x="4341494" y="0"/>
                </a:lnTo>
                <a:cubicBezTo>
                  <a:pt x="4383579" y="0"/>
                  <a:pt x="4417695" y="34116"/>
                  <a:pt x="4417695" y="76201"/>
                </a:cubicBezTo>
                <a:lnTo>
                  <a:pt x="4417695" y="579119"/>
                </a:lnTo>
                <a:cubicBezTo>
                  <a:pt x="4417695" y="621204"/>
                  <a:pt x="4383579" y="655320"/>
                  <a:pt x="4341494" y="655320"/>
                </a:cubicBezTo>
                <a:lnTo>
                  <a:pt x="76201" y="655320"/>
                </a:lnTo>
                <a:cubicBezTo>
                  <a:pt x="34116" y="655320"/>
                  <a:pt x="0" y="621204"/>
                  <a:pt x="0" y="579119"/>
                </a:cubicBezTo>
                <a:lnTo>
                  <a:pt x="0" y="76201"/>
                </a:lnTo>
                <a:cubicBezTo>
                  <a:pt x="0" y="34144"/>
                  <a:pt x="34144" y="0"/>
                  <a:pt x="76201" y="0"/>
                </a:cubicBezTo>
                <a:close/>
              </a:path>
            </a:pathLst>
          </a:custGeom>
          <a:solidFill>
            <a:srgbClr val="191919"/>
          </a:solidFill>
          <a:ln w="10160">
            <a:solidFill>
              <a:srgbClr val="6366F1">
                <a:alpha val="50196"/>
              </a:srgbClr>
            </a:solidFill>
            <a:prstDash val="solid"/>
          </a:ln>
        </p:spPr>
      </p:sp>
      <p:sp>
        <p:nvSpPr>
          <p:cNvPr id="22" name="Shape 19"/>
          <p:cNvSpPr/>
          <p:nvPr/>
        </p:nvSpPr>
        <p:spPr>
          <a:xfrm>
            <a:off x="7307580" y="3646168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76200" y="0"/>
                </a:moveTo>
                <a:lnTo>
                  <a:pt x="304800" y="0"/>
                </a:lnTo>
                <a:cubicBezTo>
                  <a:pt x="346856" y="0"/>
                  <a:pt x="381000" y="34144"/>
                  <a:pt x="381000" y="76200"/>
                </a:cubicBezTo>
                <a:lnTo>
                  <a:pt x="381000" y="304800"/>
                </a:lnTo>
                <a:cubicBezTo>
                  <a:pt x="381000" y="346856"/>
                  <a:pt x="346856" y="381000"/>
                  <a:pt x="304800" y="381000"/>
                </a:cubicBezTo>
                <a:lnTo>
                  <a:pt x="76200" y="381000"/>
                </a:lnTo>
                <a:cubicBezTo>
                  <a:pt x="34144" y="381000"/>
                  <a:pt x="0" y="346856"/>
                  <a:pt x="0" y="304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6366F1">
              <a:alpha val="50196"/>
            </a:srgbClr>
          </a:solidFill>
          <a:ln/>
        </p:spPr>
      </p:sp>
      <p:sp>
        <p:nvSpPr>
          <p:cNvPr id="23" name="Text 20"/>
          <p:cNvSpPr/>
          <p:nvPr/>
        </p:nvSpPr>
        <p:spPr>
          <a:xfrm>
            <a:off x="7269480" y="3646168"/>
            <a:ext cx="4572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3</a:t>
            </a:r>
            <a:endParaRPr lang="en-US" sz="1600" dirty="0"/>
          </a:p>
        </p:txBody>
      </p:sp>
      <p:sp>
        <p:nvSpPr>
          <p:cNvPr id="24" name="Text 21"/>
          <p:cNvSpPr/>
          <p:nvPr/>
        </p:nvSpPr>
        <p:spPr>
          <a:xfrm>
            <a:off x="7802880" y="3646168"/>
            <a:ext cx="5619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FEFE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July 13</a:t>
            </a:r>
            <a:endParaRPr lang="en-US" sz="1600" dirty="0"/>
          </a:p>
        </p:txBody>
      </p:sp>
      <p:sp>
        <p:nvSpPr>
          <p:cNvPr id="25" name="Text 22"/>
          <p:cNvSpPr/>
          <p:nvPr/>
        </p:nvSpPr>
        <p:spPr>
          <a:xfrm>
            <a:off x="11200765" y="3627118"/>
            <a:ext cx="3714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6366F1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891</a:t>
            </a:r>
            <a:endParaRPr lang="en-US" sz="1600" dirty="0"/>
          </a:p>
        </p:txBody>
      </p:sp>
      <p:sp>
        <p:nvSpPr>
          <p:cNvPr id="26" name="Text 23"/>
          <p:cNvSpPr/>
          <p:nvPr/>
        </p:nvSpPr>
        <p:spPr>
          <a:xfrm>
            <a:off x="7802880" y="3893818"/>
            <a:ext cx="374332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8F8F8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Saturday - Weekend peak</a:t>
            </a:r>
            <a:endParaRPr lang="en-US" sz="1600" dirty="0"/>
          </a:p>
        </p:txBody>
      </p:sp>
      <p:sp>
        <p:nvSpPr>
          <p:cNvPr id="27" name="Shape 24"/>
          <p:cNvSpPr/>
          <p:nvPr/>
        </p:nvSpPr>
        <p:spPr>
          <a:xfrm>
            <a:off x="7189470" y="4286246"/>
            <a:ext cx="4417695" cy="655320"/>
          </a:xfrm>
          <a:custGeom>
            <a:avLst/>
            <a:gdLst/>
            <a:ahLst/>
            <a:cxnLst/>
            <a:rect l="l" t="t" r="r" b="b"/>
            <a:pathLst>
              <a:path w="4417695" h="655320">
                <a:moveTo>
                  <a:pt x="76201" y="0"/>
                </a:moveTo>
                <a:lnTo>
                  <a:pt x="4341494" y="0"/>
                </a:lnTo>
                <a:cubicBezTo>
                  <a:pt x="4383579" y="0"/>
                  <a:pt x="4417695" y="34116"/>
                  <a:pt x="4417695" y="76201"/>
                </a:cubicBezTo>
                <a:lnTo>
                  <a:pt x="4417695" y="579119"/>
                </a:lnTo>
                <a:cubicBezTo>
                  <a:pt x="4417695" y="621204"/>
                  <a:pt x="4383579" y="655320"/>
                  <a:pt x="4341494" y="655320"/>
                </a:cubicBezTo>
                <a:lnTo>
                  <a:pt x="76201" y="655320"/>
                </a:lnTo>
                <a:cubicBezTo>
                  <a:pt x="34116" y="655320"/>
                  <a:pt x="0" y="621204"/>
                  <a:pt x="0" y="579119"/>
                </a:cubicBezTo>
                <a:lnTo>
                  <a:pt x="0" y="76201"/>
                </a:lnTo>
                <a:cubicBezTo>
                  <a:pt x="0" y="34144"/>
                  <a:pt x="34144" y="0"/>
                  <a:pt x="76201" y="0"/>
                </a:cubicBezTo>
                <a:close/>
              </a:path>
            </a:pathLst>
          </a:custGeom>
          <a:solidFill>
            <a:srgbClr val="191919"/>
          </a:solidFill>
          <a:ln w="10160">
            <a:solidFill>
              <a:srgbClr val="F97316"/>
            </a:solidFill>
            <a:prstDash val="solid"/>
          </a:ln>
        </p:spPr>
      </p:sp>
      <p:sp>
        <p:nvSpPr>
          <p:cNvPr id="28" name="Shape 25"/>
          <p:cNvSpPr/>
          <p:nvPr/>
        </p:nvSpPr>
        <p:spPr>
          <a:xfrm>
            <a:off x="7307580" y="4423414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76200" y="0"/>
                </a:moveTo>
                <a:lnTo>
                  <a:pt x="304800" y="0"/>
                </a:lnTo>
                <a:cubicBezTo>
                  <a:pt x="346856" y="0"/>
                  <a:pt x="381000" y="34144"/>
                  <a:pt x="381000" y="76200"/>
                </a:cubicBezTo>
                <a:lnTo>
                  <a:pt x="381000" y="304800"/>
                </a:lnTo>
                <a:cubicBezTo>
                  <a:pt x="381000" y="346856"/>
                  <a:pt x="346856" y="381000"/>
                  <a:pt x="304800" y="381000"/>
                </a:cubicBezTo>
                <a:lnTo>
                  <a:pt x="76200" y="381000"/>
                </a:lnTo>
                <a:cubicBezTo>
                  <a:pt x="34144" y="381000"/>
                  <a:pt x="0" y="346856"/>
                  <a:pt x="0" y="304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F97316"/>
          </a:solidFill>
          <a:ln/>
        </p:spPr>
      </p:sp>
      <p:sp>
        <p:nvSpPr>
          <p:cNvPr id="29" name="Text 26"/>
          <p:cNvSpPr/>
          <p:nvPr/>
        </p:nvSpPr>
        <p:spPr>
          <a:xfrm>
            <a:off x="7269480" y="4423414"/>
            <a:ext cx="4572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4</a:t>
            </a:r>
            <a:endParaRPr lang="en-US" sz="1600" dirty="0"/>
          </a:p>
        </p:txBody>
      </p:sp>
      <p:sp>
        <p:nvSpPr>
          <p:cNvPr id="30" name="Text 27"/>
          <p:cNvSpPr/>
          <p:nvPr/>
        </p:nvSpPr>
        <p:spPr>
          <a:xfrm>
            <a:off x="7802880" y="4423414"/>
            <a:ext cx="5905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FEFE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July 26</a:t>
            </a:r>
            <a:endParaRPr lang="en-US" sz="1600" dirty="0"/>
          </a:p>
        </p:txBody>
      </p:sp>
      <p:sp>
        <p:nvSpPr>
          <p:cNvPr id="31" name="Text 28"/>
          <p:cNvSpPr/>
          <p:nvPr/>
        </p:nvSpPr>
        <p:spPr>
          <a:xfrm>
            <a:off x="11181556" y="4404364"/>
            <a:ext cx="3905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F97316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867</a:t>
            </a:r>
            <a:endParaRPr lang="en-US" sz="1600" dirty="0"/>
          </a:p>
        </p:txBody>
      </p:sp>
      <p:sp>
        <p:nvSpPr>
          <p:cNvPr id="32" name="Text 29"/>
          <p:cNvSpPr/>
          <p:nvPr/>
        </p:nvSpPr>
        <p:spPr>
          <a:xfrm>
            <a:off x="7802880" y="4671064"/>
            <a:ext cx="374332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8F8F8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Friday - Pre-weekend surge</a:t>
            </a:r>
            <a:endParaRPr lang="en-US" sz="1600" dirty="0"/>
          </a:p>
        </p:txBody>
      </p:sp>
      <p:sp>
        <p:nvSpPr>
          <p:cNvPr id="33" name="Shape 30"/>
          <p:cNvSpPr/>
          <p:nvPr/>
        </p:nvSpPr>
        <p:spPr>
          <a:xfrm>
            <a:off x="7189470" y="5063492"/>
            <a:ext cx="4417695" cy="655320"/>
          </a:xfrm>
          <a:custGeom>
            <a:avLst/>
            <a:gdLst/>
            <a:ahLst/>
            <a:cxnLst/>
            <a:rect l="l" t="t" r="r" b="b"/>
            <a:pathLst>
              <a:path w="4417695" h="655320">
                <a:moveTo>
                  <a:pt x="76201" y="0"/>
                </a:moveTo>
                <a:lnTo>
                  <a:pt x="4341494" y="0"/>
                </a:lnTo>
                <a:cubicBezTo>
                  <a:pt x="4383579" y="0"/>
                  <a:pt x="4417695" y="34116"/>
                  <a:pt x="4417695" y="76201"/>
                </a:cubicBezTo>
                <a:lnTo>
                  <a:pt x="4417695" y="579119"/>
                </a:lnTo>
                <a:cubicBezTo>
                  <a:pt x="4417695" y="621204"/>
                  <a:pt x="4383579" y="655320"/>
                  <a:pt x="4341494" y="655320"/>
                </a:cubicBezTo>
                <a:lnTo>
                  <a:pt x="76201" y="655320"/>
                </a:lnTo>
                <a:cubicBezTo>
                  <a:pt x="34116" y="655320"/>
                  <a:pt x="0" y="621204"/>
                  <a:pt x="0" y="579119"/>
                </a:cubicBezTo>
                <a:lnTo>
                  <a:pt x="0" y="76201"/>
                </a:lnTo>
                <a:cubicBezTo>
                  <a:pt x="0" y="34144"/>
                  <a:pt x="34144" y="0"/>
                  <a:pt x="76201" y="0"/>
                </a:cubicBezTo>
                <a:close/>
              </a:path>
            </a:pathLst>
          </a:custGeom>
          <a:solidFill>
            <a:srgbClr val="191919"/>
          </a:solidFill>
          <a:ln w="10160">
            <a:solidFill>
              <a:srgbClr val="F97316">
                <a:alpha val="70196"/>
              </a:srgbClr>
            </a:solidFill>
            <a:prstDash val="solid"/>
          </a:ln>
        </p:spPr>
      </p:sp>
      <p:sp>
        <p:nvSpPr>
          <p:cNvPr id="34" name="Shape 31"/>
          <p:cNvSpPr/>
          <p:nvPr/>
        </p:nvSpPr>
        <p:spPr>
          <a:xfrm>
            <a:off x="7307580" y="520065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76200" y="0"/>
                </a:moveTo>
                <a:lnTo>
                  <a:pt x="304800" y="0"/>
                </a:lnTo>
                <a:cubicBezTo>
                  <a:pt x="346856" y="0"/>
                  <a:pt x="381000" y="34144"/>
                  <a:pt x="381000" y="76200"/>
                </a:cubicBezTo>
                <a:lnTo>
                  <a:pt x="381000" y="304800"/>
                </a:lnTo>
                <a:cubicBezTo>
                  <a:pt x="381000" y="346856"/>
                  <a:pt x="346856" y="381000"/>
                  <a:pt x="304800" y="381000"/>
                </a:cubicBezTo>
                <a:lnTo>
                  <a:pt x="76200" y="381000"/>
                </a:lnTo>
                <a:cubicBezTo>
                  <a:pt x="34144" y="381000"/>
                  <a:pt x="0" y="346856"/>
                  <a:pt x="0" y="304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F97316">
              <a:alpha val="70196"/>
            </a:srgbClr>
          </a:solidFill>
          <a:ln/>
        </p:spPr>
      </p:sp>
      <p:sp>
        <p:nvSpPr>
          <p:cNvPr id="35" name="Text 32"/>
          <p:cNvSpPr/>
          <p:nvPr/>
        </p:nvSpPr>
        <p:spPr>
          <a:xfrm>
            <a:off x="7269480" y="5200650"/>
            <a:ext cx="4572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5</a:t>
            </a:r>
            <a:endParaRPr lang="en-US" sz="1600" dirty="0"/>
          </a:p>
        </p:txBody>
      </p:sp>
      <p:sp>
        <p:nvSpPr>
          <p:cNvPr id="36" name="Text 33"/>
          <p:cNvSpPr/>
          <p:nvPr/>
        </p:nvSpPr>
        <p:spPr>
          <a:xfrm>
            <a:off x="7802880" y="5200650"/>
            <a:ext cx="5715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FEFE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July 19</a:t>
            </a:r>
            <a:endParaRPr lang="en-US" sz="1600" dirty="0"/>
          </a:p>
        </p:txBody>
      </p:sp>
      <p:sp>
        <p:nvSpPr>
          <p:cNvPr id="37" name="Text 34"/>
          <p:cNvSpPr/>
          <p:nvPr/>
        </p:nvSpPr>
        <p:spPr>
          <a:xfrm>
            <a:off x="11172190" y="5181600"/>
            <a:ext cx="4000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F97316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845</a:t>
            </a:r>
            <a:endParaRPr lang="en-US" sz="1600" dirty="0"/>
          </a:p>
        </p:txBody>
      </p:sp>
      <p:sp>
        <p:nvSpPr>
          <p:cNvPr id="38" name="Text 35"/>
          <p:cNvSpPr/>
          <p:nvPr/>
        </p:nvSpPr>
        <p:spPr>
          <a:xfrm>
            <a:off x="7802880" y="5448300"/>
            <a:ext cx="374332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8F8F8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Friday - Pre-weekend surge</a:t>
            </a:r>
            <a:endParaRPr lang="en-US" sz="1600" dirty="0"/>
          </a:p>
        </p:txBody>
      </p:sp>
      <p:sp>
        <p:nvSpPr>
          <p:cNvPr id="39" name="Shape 36"/>
          <p:cNvSpPr/>
          <p:nvPr/>
        </p:nvSpPr>
        <p:spPr>
          <a:xfrm>
            <a:off x="6991350" y="6076946"/>
            <a:ext cx="4817745" cy="731520"/>
          </a:xfrm>
          <a:custGeom>
            <a:avLst/>
            <a:gdLst/>
            <a:ahLst/>
            <a:cxnLst/>
            <a:rect l="l" t="t" r="r" b="b"/>
            <a:pathLst>
              <a:path w="4817745" h="731520">
                <a:moveTo>
                  <a:pt x="114300" y="0"/>
                </a:moveTo>
                <a:lnTo>
                  <a:pt x="4703445" y="0"/>
                </a:lnTo>
                <a:cubicBezTo>
                  <a:pt x="4766529" y="0"/>
                  <a:pt x="4817745" y="51216"/>
                  <a:pt x="4817745" y="114300"/>
                </a:cubicBezTo>
                <a:lnTo>
                  <a:pt x="4817745" y="617220"/>
                </a:lnTo>
                <a:cubicBezTo>
                  <a:pt x="4817745" y="680346"/>
                  <a:pt x="4766571" y="731520"/>
                  <a:pt x="4703445" y="731520"/>
                </a:cubicBezTo>
                <a:lnTo>
                  <a:pt x="114300" y="731520"/>
                </a:lnTo>
                <a:cubicBezTo>
                  <a:pt x="51216" y="731520"/>
                  <a:pt x="0" y="680304"/>
                  <a:pt x="0" y="617220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solidFill>
            <a:srgbClr val="262626"/>
          </a:solidFill>
          <a:ln w="10160">
            <a:solidFill>
              <a:srgbClr val="333333"/>
            </a:solidFill>
            <a:prstDash val="solid"/>
          </a:ln>
        </p:spPr>
      </p:sp>
      <p:sp>
        <p:nvSpPr>
          <p:cNvPr id="40" name="Shape 37"/>
          <p:cNvSpPr/>
          <p:nvPr/>
        </p:nvSpPr>
        <p:spPr>
          <a:xfrm>
            <a:off x="7183279" y="6347464"/>
            <a:ext cx="166688" cy="190500"/>
          </a:xfrm>
          <a:custGeom>
            <a:avLst/>
            <a:gdLst/>
            <a:ahLst/>
            <a:cxnLst/>
            <a:rect l="l" t="t" r="r" b="b"/>
            <a:pathLst>
              <a:path w="166688" h="190500">
                <a:moveTo>
                  <a:pt x="47625" y="0"/>
                </a:moveTo>
                <a:cubicBezTo>
                  <a:pt x="54211" y="0"/>
                  <a:pt x="59531" y="5321"/>
                  <a:pt x="59531" y="11906"/>
                </a:cubicBezTo>
                <a:lnTo>
                  <a:pt x="59531" y="23812"/>
                </a:lnTo>
                <a:lnTo>
                  <a:pt x="107156" y="23812"/>
                </a:lnTo>
                <a:lnTo>
                  <a:pt x="107156" y="11906"/>
                </a:lnTo>
                <a:cubicBezTo>
                  <a:pt x="107156" y="5321"/>
                  <a:pt x="112477" y="0"/>
                  <a:pt x="119063" y="0"/>
                </a:cubicBezTo>
                <a:cubicBezTo>
                  <a:pt x="125648" y="0"/>
                  <a:pt x="130969" y="5321"/>
                  <a:pt x="130969" y="11906"/>
                </a:cubicBezTo>
                <a:lnTo>
                  <a:pt x="130969" y="23812"/>
                </a:lnTo>
                <a:lnTo>
                  <a:pt x="142875" y="23812"/>
                </a:lnTo>
                <a:cubicBezTo>
                  <a:pt x="156009" y="23812"/>
                  <a:pt x="166688" y="34491"/>
                  <a:pt x="166688" y="47625"/>
                </a:cubicBezTo>
                <a:lnTo>
                  <a:pt x="166688" y="154781"/>
                </a:lnTo>
                <a:cubicBezTo>
                  <a:pt x="166688" y="167915"/>
                  <a:pt x="156009" y="178594"/>
                  <a:pt x="142875" y="178594"/>
                </a:cubicBezTo>
                <a:lnTo>
                  <a:pt x="23812" y="178594"/>
                </a:lnTo>
                <a:cubicBezTo>
                  <a:pt x="10678" y="178594"/>
                  <a:pt x="0" y="167915"/>
                  <a:pt x="0" y="154781"/>
                </a:cubicBezTo>
                <a:lnTo>
                  <a:pt x="0" y="47625"/>
                </a:lnTo>
                <a:cubicBezTo>
                  <a:pt x="0" y="34491"/>
                  <a:pt x="10678" y="23812"/>
                  <a:pt x="23812" y="23812"/>
                </a:cubicBezTo>
                <a:lnTo>
                  <a:pt x="35719" y="23812"/>
                </a:lnTo>
                <a:lnTo>
                  <a:pt x="35719" y="11906"/>
                </a:lnTo>
                <a:cubicBezTo>
                  <a:pt x="35719" y="5321"/>
                  <a:pt x="41039" y="0"/>
                  <a:pt x="47625" y="0"/>
                </a:cubicBezTo>
                <a:close/>
                <a:moveTo>
                  <a:pt x="114746" y="85092"/>
                </a:moveTo>
                <a:cubicBezTo>
                  <a:pt x="117351" y="80925"/>
                  <a:pt x="116086" y="75419"/>
                  <a:pt x="111919" y="72777"/>
                </a:cubicBezTo>
                <a:cubicBezTo>
                  <a:pt x="107752" y="70135"/>
                  <a:pt x="102245" y="71438"/>
                  <a:pt x="99603" y="75605"/>
                </a:cubicBezTo>
                <a:lnTo>
                  <a:pt x="76758" y="112179"/>
                </a:lnTo>
                <a:lnTo>
                  <a:pt x="66712" y="98785"/>
                </a:lnTo>
                <a:cubicBezTo>
                  <a:pt x="63736" y="94841"/>
                  <a:pt x="58155" y="94022"/>
                  <a:pt x="54211" y="96999"/>
                </a:cubicBezTo>
                <a:cubicBezTo>
                  <a:pt x="50267" y="99975"/>
                  <a:pt x="49448" y="105556"/>
                  <a:pt x="52425" y="109500"/>
                </a:cubicBezTo>
                <a:lnTo>
                  <a:pt x="70284" y="133313"/>
                </a:lnTo>
                <a:cubicBezTo>
                  <a:pt x="72033" y="135657"/>
                  <a:pt x="74861" y="136996"/>
                  <a:pt x="77800" y="136885"/>
                </a:cubicBezTo>
                <a:cubicBezTo>
                  <a:pt x="80739" y="136773"/>
                  <a:pt x="83418" y="135210"/>
                  <a:pt x="84981" y="132680"/>
                </a:cubicBezTo>
                <a:lnTo>
                  <a:pt x="114746" y="85055"/>
                </a:lnTo>
                <a:close/>
              </a:path>
            </a:pathLst>
          </a:custGeom>
          <a:solidFill>
            <a:srgbClr val="22C55E"/>
          </a:solidFill>
          <a:ln/>
        </p:spPr>
      </p:sp>
      <p:sp>
        <p:nvSpPr>
          <p:cNvPr id="41" name="Text 38"/>
          <p:cNvSpPr/>
          <p:nvPr/>
        </p:nvSpPr>
        <p:spPr>
          <a:xfrm>
            <a:off x="7499985" y="6233164"/>
            <a:ext cx="32575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FEFE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Pattern Identified</a:t>
            </a:r>
            <a:endParaRPr lang="en-US" sz="1600" dirty="0"/>
          </a:p>
        </p:txBody>
      </p:sp>
      <p:sp>
        <p:nvSpPr>
          <p:cNvPr id="42" name="Text 39"/>
          <p:cNvSpPr/>
          <p:nvPr/>
        </p:nvSpPr>
        <p:spPr>
          <a:xfrm>
            <a:off x="7499985" y="6461764"/>
            <a:ext cx="32480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F8F8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All top 5 days are weekends (Sat) or pre-weekend (Fri)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19191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17500" y="317500"/>
            <a:ext cx="11612563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b="1" spc="44" kern="0" dirty="0">
                <a:solidFill>
                  <a:srgbClr val="6366F1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TECHNICAL APPROACH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17500" y="539750"/>
            <a:ext cx="117475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000" b="1" dirty="0">
                <a:solidFill>
                  <a:srgbClr val="EFEFE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SQL Analysis Methodology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20675" y="1114425"/>
            <a:ext cx="5689600" cy="3260725"/>
          </a:xfrm>
          <a:custGeom>
            <a:avLst/>
            <a:gdLst/>
            <a:ahLst/>
            <a:cxnLst/>
            <a:rect l="l" t="t" r="r" b="b"/>
            <a:pathLst>
              <a:path w="5689600" h="3260725">
                <a:moveTo>
                  <a:pt x="95246" y="0"/>
                </a:moveTo>
                <a:lnTo>
                  <a:pt x="5594354" y="0"/>
                </a:lnTo>
                <a:cubicBezTo>
                  <a:pt x="5646957" y="0"/>
                  <a:pt x="5689600" y="42643"/>
                  <a:pt x="5689600" y="95246"/>
                </a:cubicBezTo>
                <a:lnTo>
                  <a:pt x="5689600" y="3165479"/>
                </a:lnTo>
                <a:cubicBezTo>
                  <a:pt x="5689600" y="3218082"/>
                  <a:pt x="5646957" y="3260725"/>
                  <a:pt x="5594354" y="3260725"/>
                </a:cubicBezTo>
                <a:lnTo>
                  <a:pt x="95246" y="3260725"/>
                </a:lnTo>
                <a:cubicBezTo>
                  <a:pt x="42643" y="3260725"/>
                  <a:pt x="0" y="3218082"/>
                  <a:pt x="0" y="3165479"/>
                </a:cubicBezTo>
                <a:lnTo>
                  <a:pt x="0" y="95246"/>
                </a:lnTo>
                <a:cubicBezTo>
                  <a:pt x="0" y="42678"/>
                  <a:pt x="42678" y="0"/>
                  <a:pt x="95246" y="0"/>
                </a:cubicBezTo>
                <a:close/>
              </a:path>
            </a:pathLst>
          </a:custGeom>
          <a:solidFill>
            <a:srgbClr val="262626"/>
          </a:solidFill>
          <a:ln w="10160">
            <a:solidFill>
              <a:srgbClr val="333333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514350" y="1308098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63501" y="0"/>
                </a:moveTo>
                <a:lnTo>
                  <a:pt x="317499" y="0"/>
                </a:lnTo>
                <a:cubicBezTo>
                  <a:pt x="352546" y="0"/>
                  <a:pt x="381000" y="28454"/>
                  <a:pt x="381000" y="63501"/>
                </a:cubicBezTo>
                <a:lnTo>
                  <a:pt x="381000" y="317499"/>
                </a:lnTo>
                <a:cubicBezTo>
                  <a:pt x="381000" y="352546"/>
                  <a:pt x="352546" y="381000"/>
                  <a:pt x="317499" y="381000"/>
                </a:cubicBezTo>
                <a:lnTo>
                  <a:pt x="63501" y="381000"/>
                </a:lnTo>
                <a:cubicBezTo>
                  <a:pt x="28454" y="381000"/>
                  <a:pt x="0" y="352546"/>
                  <a:pt x="0" y="317499"/>
                </a:cubicBezTo>
                <a:lnTo>
                  <a:pt x="0" y="63501"/>
                </a:lnTo>
                <a:cubicBezTo>
                  <a:pt x="0" y="28454"/>
                  <a:pt x="28454" y="0"/>
                  <a:pt x="63501" y="0"/>
                </a:cubicBezTo>
                <a:close/>
              </a:path>
            </a:pathLst>
          </a:custGeom>
          <a:solidFill>
            <a:srgbClr val="6366F1">
              <a:alpha val="20000"/>
            </a:srgbClr>
          </a:solidFill>
          <a:ln/>
        </p:spPr>
      </p:sp>
      <p:sp>
        <p:nvSpPr>
          <p:cNvPr id="6" name="Shape 4"/>
          <p:cNvSpPr/>
          <p:nvPr/>
        </p:nvSpPr>
        <p:spPr>
          <a:xfrm>
            <a:off x="625475" y="1419223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19844" y="19844"/>
                </a:moveTo>
                <a:cubicBezTo>
                  <a:pt x="8899" y="19844"/>
                  <a:pt x="0" y="28742"/>
                  <a:pt x="0" y="39688"/>
                </a:cubicBezTo>
                <a:lnTo>
                  <a:pt x="0" y="119062"/>
                </a:lnTo>
                <a:cubicBezTo>
                  <a:pt x="0" y="130008"/>
                  <a:pt x="8899" y="138906"/>
                  <a:pt x="19844" y="138906"/>
                </a:cubicBezTo>
                <a:lnTo>
                  <a:pt x="138906" y="138906"/>
                </a:lnTo>
                <a:cubicBezTo>
                  <a:pt x="149851" y="138906"/>
                  <a:pt x="158750" y="130008"/>
                  <a:pt x="158750" y="119062"/>
                </a:cubicBezTo>
                <a:lnTo>
                  <a:pt x="158750" y="39688"/>
                </a:lnTo>
                <a:cubicBezTo>
                  <a:pt x="158750" y="28742"/>
                  <a:pt x="149851" y="19844"/>
                  <a:pt x="138906" y="19844"/>
                </a:cubicBezTo>
                <a:lnTo>
                  <a:pt x="19844" y="19844"/>
                </a:lnTo>
                <a:close/>
                <a:moveTo>
                  <a:pt x="27285" y="39688"/>
                </a:moveTo>
                <a:lnTo>
                  <a:pt x="131465" y="39688"/>
                </a:lnTo>
                <a:cubicBezTo>
                  <a:pt x="135589" y="39688"/>
                  <a:pt x="138906" y="43005"/>
                  <a:pt x="138906" y="47129"/>
                </a:cubicBezTo>
                <a:cubicBezTo>
                  <a:pt x="138906" y="51253"/>
                  <a:pt x="135589" y="54570"/>
                  <a:pt x="131465" y="54570"/>
                </a:cubicBezTo>
                <a:lnTo>
                  <a:pt x="27285" y="54570"/>
                </a:lnTo>
                <a:cubicBezTo>
                  <a:pt x="23161" y="54570"/>
                  <a:pt x="19844" y="51253"/>
                  <a:pt x="19844" y="47129"/>
                </a:cubicBezTo>
                <a:cubicBezTo>
                  <a:pt x="19844" y="43005"/>
                  <a:pt x="23161" y="39688"/>
                  <a:pt x="27285" y="39688"/>
                </a:cubicBezTo>
                <a:close/>
              </a:path>
            </a:pathLst>
          </a:custGeom>
          <a:solidFill>
            <a:srgbClr val="6366F1"/>
          </a:solidFill>
          <a:ln/>
        </p:spPr>
      </p:sp>
      <p:sp>
        <p:nvSpPr>
          <p:cNvPr id="7" name="Text 5"/>
          <p:cNvSpPr/>
          <p:nvPr/>
        </p:nvSpPr>
        <p:spPr>
          <a:xfrm>
            <a:off x="990600" y="1387473"/>
            <a:ext cx="1452563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50" b="1" dirty="0">
                <a:solidFill>
                  <a:srgbClr val="EFEFE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Window Functions</a:t>
            </a: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517525" y="1819273"/>
            <a:ext cx="5300663" cy="1244600"/>
          </a:xfrm>
          <a:custGeom>
            <a:avLst/>
            <a:gdLst/>
            <a:ahLst/>
            <a:cxnLst/>
            <a:rect l="l" t="t" r="r" b="b"/>
            <a:pathLst>
              <a:path w="5300663" h="1244600">
                <a:moveTo>
                  <a:pt x="63499" y="0"/>
                </a:moveTo>
                <a:lnTo>
                  <a:pt x="5237163" y="0"/>
                </a:lnTo>
                <a:cubicBezTo>
                  <a:pt x="5272233" y="0"/>
                  <a:pt x="5300663" y="28430"/>
                  <a:pt x="5300663" y="63499"/>
                </a:cubicBezTo>
                <a:lnTo>
                  <a:pt x="5300663" y="1181101"/>
                </a:lnTo>
                <a:cubicBezTo>
                  <a:pt x="5300663" y="1216170"/>
                  <a:pt x="5272233" y="1244600"/>
                  <a:pt x="5237163" y="1244600"/>
                </a:cubicBezTo>
                <a:lnTo>
                  <a:pt x="63499" y="1244600"/>
                </a:lnTo>
                <a:cubicBezTo>
                  <a:pt x="28430" y="1244600"/>
                  <a:pt x="0" y="1216170"/>
                  <a:pt x="0" y="1181101"/>
                </a:cubicBezTo>
                <a:lnTo>
                  <a:pt x="0" y="63499"/>
                </a:lnTo>
                <a:cubicBezTo>
                  <a:pt x="0" y="28453"/>
                  <a:pt x="28453" y="0"/>
                  <a:pt x="63499" y="0"/>
                </a:cubicBezTo>
                <a:close/>
              </a:path>
            </a:pathLst>
          </a:custGeom>
          <a:solidFill>
            <a:srgbClr val="191919"/>
          </a:solidFill>
          <a:ln w="10160">
            <a:solidFill>
              <a:srgbClr val="333333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647700" y="1949447"/>
            <a:ext cx="5095875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6366F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-- Week-over-Week Growth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647700" y="2171697"/>
            <a:ext cx="5095875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F9731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LAG(bookings)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774700" y="2362197"/>
            <a:ext cx="4968875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8F8F8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OVER (ORDER BY week_col)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774700" y="2552697"/>
            <a:ext cx="4968875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8F8F8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AS prev_week_bookings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647700" y="2774947"/>
            <a:ext cx="5095875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22C55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-- Calculates previous week's value for comparison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538163" y="3225803"/>
            <a:ext cx="111125" cy="127000"/>
          </a:xfrm>
          <a:custGeom>
            <a:avLst/>
            <a:gdLst/>
            <a:ahLst/>
            <a:cxnLst/>
            <a:rect l="l" t="t" r="r" b="b"/>
            <a:pathLst>
              <a:path w="111125" h="127000">
                <a:moveTo>
                  <a:pt x="107851" y="17388"/>
                </a:moveTo>
                <a:cubicBezTo>
                  <a:pt x="111398" y="19968"/>
                  <a:pt x="112192" y="24929"/>
                  <a:pt x="109612" y="28476"/>
                </a:cubicBezTo>
                <a:lnTo>
                  <a:pt x="46112" y="115788"/>
                </a:lnTo>
                <a:cubicBezTo>
                  <a:pt x="44748" y="117673"/>
                  <a:pt x="42639" y="118839"/>
                  <a:pt x="40308" y="119038"/>
                </a:cubicBezTo>
                <a:cubicBezTo>
                  <a:pt x="37976" y="119236"/>
                  <a:pt x="35719" y="118368"/>
                  <a:pt x="34082" y="116731"/>
                </a:cubicBezTo>
                <a:lnTo>
                  <a:pt x="2332" y="84981"/>
                </a:lnTo>
                <a:cubicBezTo>
                  <a:pt x="-769" y="81880"/>
                  <a:pt x="-769" y="76845"/>
                  <a:pt x="2332" y="73744"/>
                </a:cubicBezTo>
                <a:cubicBezTo>
                  <a:pt x="5432" y="70644"/>
                  <a:pt x="10468" y="70644"/>
                  <a:pt x="13568" y="73744"/>
                </a:cubicBezTo>
                <a:lnTo>
                  <a:pt x="38745" y="98921"/>
                </a:lnTo>
                <a:lnTo>
                  <a:pt x="96788" y="19124"/>
                </a:lnTo>
                <a:cubicBezTo>
                  <a:pt x="99368" y="15577"/>
                  <a:pt x="104329" y="14784"/>
                  <a:pt x="107876" y="17363"/>
                </a:cubicBezTo>
                <a:close/>
              </a:path>
            </a:pathLst>
          </a:custGeom>
          <a:solidFill>
            <a:srgbClr val="22C55E"/>
          </a:solidFill>
          <a:ln/>
        </p:spPr>
      </p:sp>
      <p:sp>
        <p:nvSpPr>
          <p:cNvPr id="15" name="Text 13"/>
          <p:cNvSpPr/>
          <p:nvPr/>
        </p:nvSpPr>
        <p:spPr>
          <a:xfrm>
            <a:off x="736600" y="3194053"/>
            <a:ext cx="2873375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b="1" dirty="0">
                <a:solidFill>
                  <a:srgbClr val="EFEFE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LAG():</a:t>
            </a:r>
            <a:pPr>
              <a:lnSpc>
                <a:spcPct val="120000"/>
              </a:lnSpc>
            </a:pPr>
            <a:r>
              <a:rPr lang="en-US" sz="875" dirty="0">
                <a:solidFill>
                  <a:srgbClr val="8F8F8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 Access previous row values for sequential analysis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538163" y="3448053"/>
            <a:ext cx="111125" cy="127000"/>
          </a:xfrm>
          <a:custGeom>
            <a:avLst/>
            <a:gdLst/>
            <a:ahLst/>
            <a:cxnLst/>
            <a:rect l="l" t="t" r="r" b="b"/>
            <a:pathLst>
              <a:path w="111125" h="127000">
                <a:moveTo>
                  <a:pt x="107851" y="17388"/>
                </a:moveTo>
                <a:cubicBezTo>
                  <a:pt x="111398" y="19968"/>
                  <a:pt x="112192" y="24929"/>
                  <a:pt x="109612" y="28476"/>
                </a:cubicBezTo>
                <a:lnTo>
                  <a:pt x="46112" y="115788"/>
                </a:lnTo>
                <a:cubicBezTo>
                  <a:pt x="44748" y="117673"/>
                  <a:pt x="42639" y="118839"/>
                  <a:pt x="40308" y="119038"/>
                </a:cubicBezTo>
                <a:cubicBezTo>
                  <a:pt x="37976" y="119236"/>
                  <a:pt x="35719" y="118368"/>
                  <a:pt x="34082" y="116731"/>
                </a:cubicBezTo>
                <a:lnTo>
                  <a:pt x="2332" y="84981"/>
                </a:lnTo>
                <a:cubicBezTo>
                  <a:pt x="-769" y="81880"/>
                  <a:pt x="-769" y="76845"/>
                  <a:pt x="2332" y="73744"/>
                </a:cubicBezTo>
                <a:cubicBezTo>
                  <a:pt x="5432" y="70644"/>
                  <a:pt x="10468" y="70644"/>
                  <a:pt x="13568" y="73744"/>
                </a:cubicBezTo>
                <a:lnTo>
                  <a:pt x="38745" y="98921"/>
                </a:lnTo>
                <a:lnTo>
                  <a:pt x="96788" y="19124"/>
                </a:lnTo>
                <a:cubicBezTo>
                  <a:pt x="99368" y="15577"/>
                  <a:pt x="104329" y="14784"/>
                  <a:pt x="107876" y="17363"/>
                </a:cubicBezTo>
                <a:close/>
              </a:path>
            </a:pathLst>
          </a:custGeom>
          <a:solidFill>
            <a:srgbClr val="22C55E"/>
          </a:solidFill>
          <a:ln/>
        </p:spPr>
      </p:sp>
      <p:sp>
        <p:nvSpPr>
          <p:cNvPr id="17" name="Text 15"/>
          <p:cNvSpPr/>
          <p:nvPr/>
        </p:nvSpPr>
        <p:spPr>
          <a:xfrm>
            <a:off x="736600" y="3416303"/>
            <a:ext cx="2309813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b="1" dirty="0">
                <a:solidFill>
                  <a:srgbClr val="EFEFE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OVER():</a:t>
            </a:r>
            <a:pPr>
              <a:lnSpc>
                <a:spcPct val="120000"/>
              </a:lnSpc>
            </a:pPr>
            <a:r>
              <a:rPr lang="en-US" sz="875" dirty="0">
                <a:solidFill>
                  <a:srgbClr val="8F8F8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 Define window frame for calculations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538163" y="3670303"/>
            <a:ext cx="111125" cy="127000"/>
          </a:xfrm>
          <a:custGeom>
            <a:avLst/>
            <a:gdLst/>
            <a:ahLst/>
            <a:cxnLst/>
            <a:rect l="l" t="t" r="r" b="b"/>
            <a:pathLst>
              <a:path w="111125" h="127000">
                <a:moveTo>
                  <a:pt x="107851" y="17388"/>
                </a:moveTo>
                <a:cubicBezTo>
                  <a:pt x="111398" y="19968"/>
                  <a:pt x="112192" y="24929"/>
                  <a:pt x="109612" y="28476"/>
                </a:cubicBezTo>
                <a:lnTo>
                  <a:pt x="46112" y="115788"/>
                </a:lnTo>
                <a:cubicBezTo>
                  <a:pt x="44748" y="117673"/>
                  <a:pt x="42639" y="118839"/>
                  <a:pt x="40308" y="119038"/>
                </a:cubicBezTo>
                <a:cubicBezTo>
                  <a:pt x="37976" y="119236"/>
                  <a:pt x="35719" y="118368"/>
                  <a:pt x="34082" y="116731"/>
                </a:cubicBezTo>
                <a:lnTo>
                  <a:pt x="2332" y="84981"/>
                </a:lnTo>
                <a:cubicBezTo>
                  <a:pt x="-769" y="81880"/>
                  <a:pt x="-769" y="76845"/>
                  <a:pt x="2332" y="73744"/>
                </a:cubicBezTo>
                <a:cubicBezTo>
                  <a:pt x="5432" y="70644"/>
                  <a:pt x="10468" y="70644"/>
                  <a:pt x="13568" y="73744"/>
                </a:cubicBezTo>
                <a:lnTo>
                  <a:pt x="38745" y="98921"/>
                </a:lnTo>
                <a:lnTo>
                  <a:pt x="96788" y="19124"/>
                </a:lnTo>
                <a:cubicBezTo>
                  <a:pt x="99368" y="15577"/>
                  <a:pt x="104329" y="14784"/>
                  <a:pt x="107876" y="17363"/>
                </a:cubicBezTo>
                <a:close/>
              </a:path>
            </a:pathLst>
          </a:custGeom>
          <a:solidFill>
            <a:srgbClr val="22C55E"/>
          </a:solidFill>
          <a:ln/>
        </p:spPr>
      </p:sp>
      <p:sp>
        <p:nvSpPr>
          <p:cNvPr id="19" name="Text 17"/>
          <p:cNvSpPr/>
          <p:nvPr/>
        </p:nvSpPr>
        <p:spPr>
          <a:xfrm>
            <a:off x="736600" y="3638553"/>
            <a:ext cx="2817813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b="1" dirty="0">
                <a:solidFill>
                  <a:srgbClr val="EFEFE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PARTITION BY:</a:t>
            </a:r>
            <a:pPr>
              <a:lnSpc>
                <a:spcPct val="120000"/>
              </a:lnSpc>
            </a:pPr>
            <a:r>
              <a:rPr lang="en-US" sz="875" dirty="0">
                <a:solidFill>
                  <a:srgbClr val="8F8F8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 Group data for independent calculations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6178550" y="1114425"/>
            <a:ext cx="5689600" cy="3260725"/>
          </a:xfrm>
          <a:custGeom>
            <a:avLst/>
            <a:gdLst/>
            <a:ahLst/>
            <a:cxnLst/>
            <a:rect l="l" t="t" r="r" b="b"/>
            <a:pathLst>
              <a:path w="5689600" h="3260725">
                <a:moveTo>
                  <a:pt x="95246" y="0"/>
                </a:moveTo>
                <a:lnTo>
                  <a:pt x="5594354" y="0"/>
                </a:lnTo>
                <a:cubicBezTo>
                  <a:pt x="5646957" y="0"/>
                  <a:pt x="5689600" y="42643"/>
                  <a:pt x="5689600" y="95246"/>
                </a:cubicBezTo>
                <a:lnTo>
                  <a:pt x="5689600" y="3165479"/>
                </a:lnTo>
                <a:cubicBezTo>
                  <a:pt x="5689600" y="3218082"/>
                  <a:pt x="5646957" y="3260725"/>
                  <a:pt x="5594354" y="3260725"/>
                </a:cubicBezTo>
                <a:lnTo>
                  <a:pt x="95246" y="3260725"/>
                </a:lnTo>
                <a:cubicBezTo>
                  <a:pt x="42643" y="3260725"/>
                  <a:pt x="0" y="3218082"/>
                  <a:pt x="0" y="3165479"/>
                </a:cubicBezTo>
                <a:lnTo>
                  <a:pt x="0" y="95246"/>
                </a:lnTo>
                <a:cubicBezTo>
                  <a:pt x="0" y="42678"/>
                  <a:pt x="42678" y="0"/>
                  <a:pt x="95246" y="0"/>
                </a:cubicBezTo>
                <a:close/>
              </a:path>
            </a:pathLst>
          </a:custGeom>
          <a:solidFill>
            <a:srgbClr val="262626"/>
          </a:solidFill>
          <a:ln w="10160">
            <a:solidFill>
              <a:srgbClr val="333333"/>
            </a:solidFill>
            <a:prstDash val="solid"/>
          </a:ln>
        </p:spPr>
      </p:sp>
      <p:sp>
        <p:nvSpPr>
          <p:cNvPr id="21" name="Shape 19"/>
          <p:cNvSpPr/>
          <p:nvPr/>
        </p:nvSpPr>
        <p:spPr>
          <a:xfrm>
            <a:off x="6372225" y="1308098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63501" y="0"/>
                </a:moveTo>
                <a:lnTo>
                  <a:pt x="317499" y="0"/>
                </a:lnTo>
                <a:cubicBezTo>
                  <a:pt x="352546" y="0"/>
                  <a:pt x="381000" y="28454"/>
                  <a:pt x="381000" y="63501"/>
                </a:cubicBezTo>
                <a:lnTo>
                  <a:pt x="381000" y="317499"/>
                </a:lnTo>
                <a:cubicBezTo>
                  <a:pt x="381000" y="352546"/>
                  <a:pt x="352546" y="381000"/>
                  <a:pt x="317499" y="381000"/>
                </a:cubicBezTo>
                <a:lnTo>
                  <a:pt x="63501" y="381000"/>
                </a:lnTo>
                <a:cubicBezTo>
                  <a:pt x="28454" y="381000"/>
                  <a:pt x="0" y="352546"/>
                  <a:pt x="0" y="317499"/>
                </a:cubicBezTo>
                <a:lnTo>
                  <a:pt x="0" y="63501"/>
                </a:lnTo>
                <a:cubicBezTo>
                  <a:pt x="0" y="28454"/>
                  <a:pt x="28454" y="0"/>
                  <a:pt x="63501" y="0"/>
                </a:cubicBezTo>
                <a:close/>
              </a:path>
            </a:pathLst>
          </a:custGeom>
          <a:solidFill>
            <a:srgbClr val="F97316">
              <a:alpha val="20000"/>
            </a:srgbClr>
          </a:solidFill>
          <a:ln/>
        </p:spPr>
      </p:sp>
      <p:sp>
        <p:nvSpPr>
          <p:cNvPr id="22" name="Shape 20"/>
          <p:cNvSpPr/>
          <p:nvPr/>
        </p:nvSpPr>
        <p:spPr>
          <a:xfrm>
            <a:off x="6483350" y="1419223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72089" y="1612"/>
                </a:moveTo>
                <a:cubicBezTo>
                  <a:pt x="76708" y="-527"/>
                  <a:pt x="82042" y="-527"/>
                  <a:pt x="86661" y="1612"/>
                </a:cubicBezTo>
                <a:lnTo>
                  <a:pt x="154440" y="32928"/>
                </a:lnTo>
                <a:cubicBezTo>
                  <a:pt x="157076" y="34137"/>
                  <a:pt x="158750" y="36773"/>
                  <a:pt x="158750" y="39688"/>
                </a:cubicBezTo>
                <a:cubicBezTo>
                  <a:pt x="158750" y="42602"/>
                  <a:pt x="157076" y="45238"/>
                  <a:pt x="154440" y="46447"/>
                </a:cubicBezTo>
                <a:lnTo>
                  <a:pt x="86661" y="77763"/>
                </a:lnTo>
                <a:cubicBezTo>
                  <a:pt x="82042" y="79902"/>
                  <a:pt x="76708" y="79902"/>
                  <a:pt x="72089" y="77763"/>
                </a:cubicBezTo>
                <a:lnTo>
                  <a:pt x="4310" y="46447"/>
                </a:lnTo>
                <a:cubicBezTo>
                  <a:pt x="1674" y="45207"/>
                  <a:pt x="0" y="42571"/>
                  <a:pt x="0" y="39688"/>
                </a:cubicBezTo>
                <a:cubicBezTo>
                  <a:pt x="0" y="36804"/>
                  <a:pt x="1674" y="34137"/>
                  <a:pt x="4310" y="32928"/>
                </a:cubicBezTo>
                <a:lnTo>
                  <a:pt x="72089" y="1612"/>
                </a:lnTo>
                <a:close/>
                <a:moveTo>
                  <a:pt x="14914" y="67717"/>
                </a:moveTo>
                <a:lnTo>
                  <a:pt x="65856" y="91250"/>
                </a:lnTo>
                <a:cubicBezTo>
                  <a:pt x="74445" y="95219"/>
                  <a:pt x="84336" y="95219"/>
                  <a:pt x="92925" y="91250"/>
                </a:cubicBezTo>
                <a:lnTo>
                  <a:pt x="143867" y="67717"/>
                </a:lnTo>
                <a:lnTo>
                  <a:pt x="154440" y="72616"/>
                </a:lnTo>
                <a:cubicBezTo>
                  <a:pt x="157076" y="73825"/>
                  <a:pt x="158750" y="76460"/>
                  <a:pt x="158750" y="79375"/>
                </a:cubicBezTo>
                <a:cubicBezTo>
                  <a:pt x="158750" y="82290"/>
                  <a:pt x="157076" y="84925"/>
                  <a:pt x="154440" y="86134"/>
                </a:cubicBezTo>
                <a:lnTo>
                  <a:pt x="86661" y="117450"/>
                </a:lnTo>
                <a:cubicBezTo>
                  <a:pt x="82042" y="119590"/>
                  <a:pt x="76708" y="119590"/>
                  <a:pt x="72089" y="117450"/>
                </a:cubicBezTo>
                <a:lnTo>
                  <a:pt x="4310" y="86134"/>
                </a:lnTo>
                <a:cubicBezTo>
                  <a:pt x="1674" y="84894"/>
                  <a:pt x="0" y="82259"/>
                  <a:pt x="0" y="79375"/>
                </a:cubicBezTo>
                <a:cubicBezTo>
                  <a:pt x="0" y="76491"/>
                  <a:pt x="1674" y="73825"/>
                  <a:pt x="4310" y="72616"/>
                </a:cubicBezTo>
                <a:lnTo>
                  <a:pt x="14883" y="67717"/>
                </a:lnTo>
                <a:close/>
                <a:moveTo>
                  <a:pt x="4310" y="112303"/>
                </a:moveTo>
                <a:lnTo>
                  <a:pt x="14883" y="107404"/>
                </a:lnTo>
                <a:lnTo>
                  <a:pt x="65825" y="130938"/>
                </a:lnTo>
                <a:cubicBezTo>
                  <a:pt x="74414" y="134906"/>
                  <a:pt x="84305" y="134906"/>
                  <a:pt x="92894" y="130938"/>
                </a:cubicBezTo>
                <a:lnTo>
                  <a:pt x="143836" y="107404"/>
                </a:lnTo>
                <a:lnTo>
                  <a:pt x="154409" y="112303"/>
                </a:lnTo>
                <a:cubicBezTo>
                  <a:pt x="157045" y="113512"/>
                  <a:pt x="158719" y="116148"/>
                  <a:pt x="158719" y="119062"/>
                </a:cubicBezTo>
                <a:cubicBezTo>
                  <a:pt x="158719" y="121977"/>
                  <a:pt x="157045" y="124613"/>
                  <a:pt x="154409" y="125822"/>
                </a:cubicBezTo>
                <a:lnTo>
                  <a:pt x="86630" y="157138"/>
                </a:lnTo>
                <a:cubicBezTo>
                  <a:pt x="82010" y="159277"/>
                  <a:pt x="76677" y="159277"/>
                  <a:pt x="72058" y="157138"/>
                </a:cubicBezTo>
                <a:lnTo>
                  <a:pt x="4310" y="125822"/>
                </a:lnTo>
                <a:cubicBezTo>
                  <a:pt x="1674" y="124582"/>
                  <a:pt x="0" y="121946"/>
                  <a:pt x="0" y="119062"/>
                </a:cubicBezTo>
                <a:cubicBezTo>
                  <a:pt x="0" y="116179"/>
                  <a:pt x="1674" y="113512"/>
                  <a:pt x="4310" y="112303"/>
                </a:cubicBezTo>
                <a:close/>
              </a:path>
            </a:pathLst>
          </a:custGeom>
          <a:solidFill>
            <a:srgbClr val="F97316"/>
          </a:solidFill>
          <a:ln/>
        </p:spPr>
      </p:sp>
      <p:sp>
        <p:nvSpPr>
          <p:cNvPr id="23" name="Text 21"/>
          <p:cNvSpPr/>
          <p:nvPr/>
        </p:nvSpPr>
        <p:spPr>
          <a:xfrm>
            <a:off x="6848475" y="1387473"/>
            <a:ext cx="1952625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50" b="1" dirty="0">
                <a:solidFill>
                  <a:srgbClr val="EFEFE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Multi-Level Aggregations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6375400" y="1819273"/>
            <a:ext cx="5300663" cy="1625600"/>
          </a:xfrm>
          <a:custGeom>
            <a:avLst/>
            <a:gdLst/>
            <a:ahLst/>
            <a:cxnLst/>
            <a:rect l="l" t="t" r="r" b="b"/>
            <a:pathLst>
              <a:path w="5300663" h="1625600">
                <a:moveTo>
                  <a:pt x="63496" y="0"/>
                </a:moveTo>
                <a:lnTo>
                  <a:pt x="5237167" y="0"/>
                </a:lnTo>
                <a:cubicBezTo>
                  <a:pt x="5272234" y="0"/>
                  <a:pt x="5300663" y="28428"/>
                  <a:pt x="5300663" y="63496"/>
                </a:cubicBezTo>
                <a:lnTo>
                  <a:pt x="5300663" y="1562104"/>
                </a:lnTo>
                <a:cubicBezTo>
                  <a:pt x="5300663" y="1597172"/>
                  <a:pt x="5272234" y="1625600"/>
                  <a:pt x="5237167" y="1625600"/>
                </a:cubicBezTo>
                <a:lnTo>
                  <a:pt x="63496" y="1625600"/>
                </a:lnTo>
                <a:cubicBezTo>
                  <a:pt x="28428" y="1625600"/>
                  <a:pt x="0" y="1597172"/>
                  <a:pt x="0" y="1562104"/>
                </a:cubicBezTo>
                <a:lnTo>
                  <a:pt x="0" y="63496"/>
                </a:lnTo>
                <a:cubicBezTo>
                  <a:pt x="0" y="28452"/>
                  <a:pt x="28452" y="0"/>
                  <a:pt x="63496" y="0"/>
                </a:cubicBezTo>
                <a:close/>
              </a:path>
            </a:pathLst>
          </a:custGeom>
          <a:solidFill>
            <a:srgbClr val="191919"/>
          </a:solidFill>
          <a:ln w="10160">
            <a:solidFill>
              <a:srgbClr val="333333"/>
            </a:solidFill>
            <a:prstDash val="solid"/>
          </a:ln>
        </p:spPr>
      </p:sp>
      <p:sp>
        <p:nvSpPr>
          <p:cNvPr id="25" name="Text 23"/>
          <p:cNvSpPr/>
          <p:nvPr/>
        </p:nvSpPr>
        <p:spPr>
          <a:xfrm>
            <a:off x="6505575" y="1949447"/>
            <a:ext cx="5095875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6366F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-- Time Slot Analysis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6505575" y="2171697"/>
            <a:ext cx="5095875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F9731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CASE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6569075" y="2362197"/>
            <a:ext cx="5032375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8F8F8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WHEN hour_col BETWEEN 6 AND 11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6632575" y="2552697"/>
            <a:ext cx="4968875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8F8F8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THEN 'Morning'</a:t>
            </a: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6569075" y="2743197"/>
            <a:ext cx="5032375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8F8F8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WHEN hour_col BETWEEN 12 AND 16</a:t>
            </a: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6632575" y="2933697"/>
            <a:ext cx="4968875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8F8F8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THEN 'Afternoon'</a:t>
            </a: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6505575" y="3124197"/>
            <a:ext cx="5095875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F9731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END AS time_slot</a:t>
            </a:r>
            <a:endParaRPr lang="en-US" sz="1600" dirty="0"/>
          </a:p>
        </p:txBody>
      </p:sp>
      <p:sp>
        <p:nvSpPr>
          <p:cNvPr id="32" name="Shape 30"/>
          <p:cNvSpPr/>
          <p:nvPr/>
        </p:nvSpPr>
        <p:spPr>
          <a:xfrm>
            <a:off x="6396037" y="3606803"/>
            <a:ext cx="111125" cy="127000"/>
          </a:xfrm>
          <a:custGeom>
            <a:avLst/>
            <a:gdLst/>
            <a:ahLst/>
            <a:cxnLst/>
            <a:rect l="l" t="t" r="r" b="b"/>
            <a:pathLst>
              <a:path w="111125" h="127000">
                <a:moveTo>
                  <a:pt x="107851" y="17388"/>
                </a:moveTo>
                <a:cubicBezTo>
                  <a:pt x="111398" y="19968"/>
                  <a:pt x="112192" y="24929"/>
                  <a:pt x="109612" y="28476"/>
                </a:cubicBezTo>
                <a:lnTo>
                  <a:pt x="46112" y="115788"/>
                </a:lnTo>
                <a:cubicBezTo>
                  <a:pt x="44748" y="117673"/>
                  <a:pt x="42639" y="118839"/>
                  <a:pt x="40308" y="119038"/>
                </a:cubicBezTo>
                <a:cubicBezTo>
                  <a:pt x="37976" y="119236"/>
                  <a:pt x="35719" y="118368"/>
                  <a:pt x="34082" y="116731"/>
                </a:cubicBezTo>
                <a:lnTo>
                  <a:pt x="2332" y="84981"/>
                </a:lnTo>
                <a:cubicBezTo>
                  <a:pt x="-769" y="81880"/>
                  <a:pt x="-769" y="76845"/>
                  <a:pt x="2332" y="73744"/>
                </a:cubicBezTo>
                <a:cubicBezTo>
                  <a:pt x="5432" y="70644"/>
                  <a:pt x="10468" y="70644"/>
                  <a:pt x="13568" y="73744"/>
                </a:cubicBezTo>
                <a:lnTo>
                  <a:pt x="38745" y="98921"/>
                </a:lnTo>
                <a:lnTo>
                  <a:pt x="96788" y="19124"/>
                </a:lnTo>
                <a:cubicBezTo>
                  <a:pt x="99368" y="15577"/>
                  <a:pt x="104329" y="14784"/>
                  <a:pt x="107876" y="17363"/>
                </a:cubicBezTo>
                <a:close/>
              </a:path>
            </a:pathLst>
          </a:custGeom>
          <a:solidFill>
            <a:srgbClr val="22C55E"/>
          </a:solidFill>
          <a:ln/>
        </p:spPr>
      </p:sp>
      <p:sp>
        <p:nvSpPr>
          <p:cNvPr id="33" name="Text 31"/>
          <p:cNvSpPr/>
          <p:nvPr/>
        </p:nvSpPr>
        <p:spPr>
          <a:xfrm>
            <a:off x="6594475" y="3575053"/>
            <a:ext cx="2047875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b="1" dirty="0">
                <a:solidFill>
                  <a:srgbClr val="EFEFE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CASE:</a:t>
            </a:r>
            <a:pPr>
              <a:lnSpc>
                <a:spcPct val="120000"/>
              </a:lnSpc>
            </a:pPr>
            <a:r>
              <a:rPr lang="en-US" sz="875" dirty="0">
                <a:solidFill>
                  <a:srgbClr val="8F8F8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 Conditional categorization of data</a:t>
            </a: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>
            <a:off x="6396037" y="3829053"/>
            <a:ext cx="111125" cy="127000"/>
          </a:xfrm>
          <a:custGeom>
            <a:avLst/>
            <a:gdLst/>
            <a:ahLst/>
            <a:cxnLst/>
            <a:rect l="l" t="t" r="r" b="b"/>
            <a:pathLst>
              <a:path w="111125" h="127000">
                <a:moveTo>
                  <a:pt x="107851" y="17388"/>
                </a:moveTo>
                <a:cubicBezTo>
                  <a:pt x="111398" y="19968"/>
                  <a:pt x="112192" y="24929"/>
                  <a:pt x="109612" y="28476"/>
                </a:cubicBezTo>
                <a:lnTo>
                  <a:pt x="46112" y="115788"/>
                </a:lnTo>
                <a:cubicBezTo>
                  <a:pt x="44748" y="117673"/>
                  <a:pt x="42639" y="118839"/>
                  <a:pt x="40308" y="119038"/>
                </a:cubicBezTo>
                <a:cubicBezTo>
                  <a:pt x="37976" y="119236"/>
                  <a:pt x="35719" y="118368"/>
                  <a:pt x="34082" y="116731"/>
                </a:cubicBezTo>
                <a:lnTo>
                  <a:pt x="2332" y="84981"/>
                </a:lnTo>
                <a:cubicBezTo>
                  <a:pt x="-769" y="81880"/>
                  <a:pt x="-769" y="76845"/>
                  <a:pt x="2332" y="73744"/>
                </a:cubicBezTo>
                <a:cubicBezTo>
                  <a:pt x="5432" y="70644"/>
                  <a:pt x="10468" y="70644"/>
                  <a:pt x="13568" y="73744"/>
                </a:cubicBezTo>
                <a:lnTo>
                  <a:pt x="38745" y="98921"/>
                </a:lnTo>
                <a:lnTo>
                  <a:pt x="96788" y="19124"/>
                </a:lnTo>
                <a:cubicBezTo>
                  <a:pt x="99368" y="15577"/>
                  <a:pt x="104329" y="14784"/>
                  <a:pt x="107876" y="17363"/>
                </a:cubicBezTo>
                <a:close/>
              </a:path>
            </a:pathLst>
          </a:custGeom>
          <a:solidFill>
            <a:srgbClr val="22C55E"/>
          </a:solidFill>
          <a:ln/>
        </p:spPr>
      </p:sp>
      <p:sp>
        <p:nvSpPr>
          <p:cNvPr id="35" name="Text 33"/>
          <p:cNvSpPr/>
          <p:nvPr/>
        </p:nvSpPr>
        <p:spPr>
          <a:xfrm>
            <a:off x="6594475" y="3797303"/>
            <a:ext cx="2166938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b="1" dirty="0">
                <a:solidFill>
                  <a:srgbClr val="EFEFE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GROUP BY:</a:t>
            </a:r>
            <a:pPr>
              <a:lnSpc>
                <a:spcPct val="120000"/>
              </a:lnSpc>
            </a:pPr>
            <a:r>
              <a:rPr lang="en-US" sz="875" dirty="0">
                <a:solidFill>
                  <a:srgbClr val="8F8F8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 Multi-dimensional aggregation</a:t>
            </a:r>
            <a:endParaRPr lang="en-US" sz="1600" dirty="0"/>
          </a:p>
        </p:txBody>
      </p:sp>
      <p:sp>
        <p:nvSpPr>
          <p:cNvPr id="36" name="Shape 34"/>
          <p:cNvSpPr/>
          <p:nvPr/>
        </p:nvSpPr>
        <p:spPr>
          <a:xfrm>
            <a:off x="6396037" y="4051303"/>
            <a:ext cx="111125" cy="127000"/>
          </a:xfrm>
          <a:custGeom>
            <a:avLst/>
            <a:gdLst/>
            <a:ahLst/>
            <a:cxnLst/>
            <a:rect l="l" t="t" r="r" b="b"/>
            <a:pathLst>
              <a:path w="111125" h="127000">
                <a:moveTo>
                  <a:pt x="107851" y="17388"/>
                </a:moveTo>
                <a:cubicBezTo>
                  <a:pt x="111398" y="19968"/>
                  <a:pt x="112192" y="24929"/>
                  <a:pt x="109612" y="28476"/>
                </a:cubicBezTo>
                <a:lnTo>
                  <a:pt x="46112" y="115788"/>
                </a:lnTo>
                <a:cubicBezTo>
                  <a:pt x="44748" y="117673"/>
                  <a:pt x="42639" y="118839"/>
                  <a:pt x="40308" y="119038"/>
                </a:cubicBezTo>
                <a:cubicBezTo>
                  <a:pt x="37976" y="119236"/>
                  <a:pt x="35719" y="118368"/>
                  <a:pt x="34082" y="116731"/>
                </a:cubicBezTo>
                <a:lnTo>
                  <a:pt x="2332" y="84981"/>
                </a:lnTo>
                <a:cubicBezTo>
                  <a:pt x="-769" y="81880"/>
                  <a:pt x="-769" y="76845"/>
                  <a:pt x="2332" y="73744"/>
                </a:cubicBezTo>
                <a:cubicBezTo>
                  <a:pt x="5432" y="70644"/>
                  <a:pt x="10468" y="70644"/>
                  <a:pt x="13568" y="73744"/>
                </a:cubicBezTo>
                <a:lnTo>
                  <a:pt x="38745" y="98921"/>
                </a:lnTo>
                <a:lnTo>
                  <a:pt x="96788" y="19124"/>
                </a:lnTo>
                <a:cubicBezTo>
                  <a:pt x="99368" y="15577"/>
                  <a:pt x="104329" y="14784"/>
                  <a:pt x="107876" y="17363"/>
                </a:cubicBezTo>
                <a:close/>
              </a:path>
            </a:pathLst>
          </a:custGeom>
          <a:solidFill>
            <a:srgbClr val="22C55E"/>
          </a:solidFill>
          <a:ln/>
        </p:spPr>
      </p:sp>
      <p:sp>
        <p:nvSpPr>
          <p:cNvPr id="37" name="Text 35"/>
          <p:cNvSpPr/>
          <p:nvPr/>
        </p:nvSpPr>
        <p:spPr>
          <a:xfrm>
            <a:off x="6594475" y="4019553"/>
            <a:ext cx="1738313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b="1" dirty="0">
                <a:solidFill>
                  <a:srgbClr val="EFEFE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HAVING:</a:t>
            </a:r>
            <a:pPr>
              <a:lnSpc>
                <a:spcPct val="120000"/>
              </a:lnSpc>
            </a:pPr>
            <a:r>
              <a:rPr lang="en-US" sz="875" dirty="0">
                <a:solidFill>
                  <a:srgbClr val="8F8F8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 Filter aggregated results</a:t>
            </a:r>
            <a:endParaRPr lang="en-US" sz="1600" dirty="0"/>
          </a:p>
        </p:txBody>
      </p:sp>
      <p:sp>
        <p:nvSpPr>
          <p:cNvPr id="38" name="Shape 36"/>
          <p:cNvSpPr/>
          <p:nvPr/>
        </p:nvSpPr>
        <p:spPr>
          <a:xfrm>
            <a:off x="320675" y="4537077"/>
            <a:ext cx="5689600" cy="3038475"/>
          </a:xfrm>
          <a:custGeom>
            <a:avLst/>
            <a:gdLst/>
            <a:ahLst/>
            <a:cxnLst/>
            <a:rect l="l" t="t" r="r" b="b"/>
            <a:pathLst>
              <a:path w="5689600" h="3038475">
                <a:moveTo>
                  <a:pt x="95256" y="0"/>
                </a:moveTo>
                <a:lnTo>
                  <a:pt x="5594344" y="0"/>
                </a:lnTo>
                <a:cubicBezTo>
                  <a:pt x="5646952" y="0"/>
                  <a:pt x="5689600" y="42648"/>
                  <a:pt x="5689600" y="95256"/>
                </a:cubicBezTo>
                <a:lnTo>
                  <a:pt x="5689600" y="2943219"/>
                </a:lnTo>
                <a:cubicBezTo>
                  <a:pt x="5689600" y="2995827"/>
                  <a:pt x="5646952" y="3038475"/>
                  <a:pt x="5594344" y="3038475"/>
                </a:cubicBezTo>
                <a:lnTo>
                  <a:pt x="95256" y="3038475"/>
                </a:lnTo>
                <a:cubicBezTo>
                  <a:pt x="42648" y="3038475"/>
                  <a:pt x="0" y="2995827"/>
                  <a:pt x="0" y="2943219"/>
                </a:cubicBezTo>
                <a:lnTo>
                  <a:pt x="0" y="95256"/>
                </a:lnTo>
                <a:cubicBezTo>
                  <a:pt x="0" y="42648"/>
                  <a:pt x="42648" y="0"/>
                  <a:pt x="95256" y="0"/>
                </a:cubicBezTo>
                <a:close/>
              </a:path>
            </a:pathLst>
          </a:custGeom>
          <a:solidFill>
            <a:srgbClr val="262626"/>
          </a:solidFill>
          <a:ln w="10160">
            <a:solidFill>
              <a:srgbClr val="333333"/>
            </a:solidFill>
            <a:prstDash val="solid"/>
          </a:ln>
        </p:spPr>
      </p:sp>
      <p:sp>
        <p:nvSpPr>
          <p:cNvPr id="39" name="Shape 37"/>
          <p:cNvSpPr/>
          <p:nvPr/>
        </p:nvSpPr>
        <p:spPr>
          <a:xfrm>
            <a:off x="514350" y="473075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63501" y="0"/>
                </a:moveTo>
                <a:lnTo>
                  <a:pt x="317499" y="0"/>
                </a:lnTo>
                <a:cubicBezTo>
                  <a:pt x="352546" y="0"/>
                  <a:pt x="381000" y="28454"/>
                  <a:pt x="381000" y="63501"/>
                </a:cubicBezTo>
                <a:lnTo>
                  <a:pt x="381000" y="317499"/>
                </a:lnTo>
                <a:cubicBezTo>
                  <a:pt x="381000" y="352546"/>
                  <a:pt x="352546" y="381000"/>
                  <a:pt x="317499" y="381000"/>
                </a:cubicBezTo>
                <a:lnTo>
                  <a:pt x="63501" y="381000"/>
                </a:lnTo>
                <a:cubicBezTo>
                  <a:pt x="28454" y="381000"/>
                  <a:pt x="0" y="352546"/>
                  <a:pt x="0" y="317499"/>
                </a:cubicBezTo>
                <a:lnTo>
                  <a:pt x="0" y="63501"/>
                </a:lnTo>
                <a:cubicBezTo>
                  <a:pt x="0" y="28454"/>
                  <a:pt x="28454" y="0"/>
                  <a:pt x="63501" y="0"/>
                </a:cubicBezTo>
                <a:close/>
              </a:path>
            </a:pathLst>
          </a:custGeom>
          <a:solidFill>
            <a:srgbClr val="22C55E">
              <a:alpha val="20000"/>
            </a:srgbClr>
          </a:solidFill>
          <a:ln/>
        </p:spPr>
      </p:sp>
      <p:sp>
        <p:nvSpPr>
          <p:cNvPr id="40" name="Shape 38"/>
          <p:cNvSpPr/>
          <p:nvPr/>
        </p:nvSpPr>
        <p:spPr>
          <a:xfrm>
            <a:off x="625475" y="4841875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9922" y="19844"/>
                </a:moveTo>
                <a:cubicBezTo>
                  <a:pt x="5922" y="19844"/>
                  <a:pt x="2294" y="22262"/>
                  <a:pt x="744" y="25983"/>
                </a:cubicBezTo>
                <a:cubicBezTo>
                  <a:pt x="-806" y="29704"/>
                  <a:pt x="62" y="33951"/>
                  <a:pt x="2915" y="36773"/>
                </a:cubicBezTo>
                <a:lnTo>
                  <a:pt x="59531" y="93421"/>
                </a:lnTo>
                <a:lnTo>
                  <a:pt x="59531" y="128984"/>
                </a:lnTo>
                <a:cubicBezTo>
                  <a:pt x="59531" y="131620"/>
                  <a:pt x="60585" y="134131"/>
                  <a:pt x="62446" y="135992"/>
                </a:cubicBezTo>
                <a:lnTo>
                  <a:pt x="82290" y="155835"/>
                </a:lnTo>
                <a:cubicBezTo>
                  <a:pt x="85142" y="158688"/>
                  <a:pt x="89390" y="159525"/>
                  <a:pt x="93111" y="157975"/>
                </a:cubicBezTo>
                <a:cubicBezTo>
                  <a:pt x="96831" y="156425"/>
                  <a:pt x="99219" y="152828"/>
                  <a:pt x="99219" y="148828"/>
                </a:cubicBezTo>
                <a:lnTo>
                  <a:pt x="99219" y="93421"/>
                </a:lnTo>
                <a:lnTo>
                  <a:pt x="155835" y="36804"/>
                </a:lnTo>
                <a:cubicBezTo>
                  <a:pt x="158688" y="33951"/>
                  <a:pt x="159525" y="29704"/>
                  <a:pt x="157975" y="25983"/>
                </a:cubicBezTo>
                <a:cubicBezTo>
                  <a:pt x="156425" y="22262"/>
                  <a:pt x="152828" y="19844"/>
                  <a:pt x="148828" y="19844"/>
                </a:cubicBezTo>
                <a:lnTo>
                  <a:pt x="9922" y="19844"/>
                </a:lnTo>
                <a:close/>
              </a:path>
            </a:pathLst>
          </a:custGeom>
          <a:solidFill>
            <a:srgbClr val="22C55E"/>
          </a:solidFill>
          <a:ln/>
        </p:spPr>
      </p:sp>
      <p:sp>
        <p:nvSpPr>
          <p:cNvPr id="41" name="Text 39"/>
          <p:cNvSpPr/>
          <p:nvPr/>
        </p:nvSpPr>
        <p:spPr>
          <a:xfrm>
            <a:off x="990600" y="4810125"/>
            <a:ext cx="1468438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50" b="1" dirty="0">
                <a:solidFill>
                  <a:srgbClr val="EFEFE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Advanced Filtering</a:t>
            </a:r>
            <a:endParaRPr lang="en-US" sz="1600" dirty="0"/>
          </a:p>
        </p:txBody>
      </p:sp>
      <p:sp>
        <p:nvSpPr>
          <p:cNvPr id="42" name="Shape 40"/>
          <p:cNvSpPr/>
          <p:nvPr/>
        </p:nvSpPr>
        <p:spPr>
          <a:xfrm>
            <a:off x="517525" y="5241925"/>
            <a:ext cx="5300663" cy="1244600"/>
          </a:xfrm>
          <a:custGeom>
            <a:avLst/>
            <a:gdLst/>
            <a:ahLst/>
            <a:cxnLst/>
            <a:rect l="l" t="t" r="r" b="b"/>
            <a:pathLst>
              <a:path w="5300663" h="1244600">
                <a:moveTo>
                  <a:pt x="63499" y="0"/>
                </a:moveTo>
                <a:lnTo>
                  <a:pt x="5237163" y="0"/>
                </a:lnTo>
                <a:cubicBezTo>
                  <a:pt x="5272233" y="0"/>
                  <a:pt x="5300663" y="28430"/>
                  <a:pt x="5300663" y="63499"/>
                </a:cubicBezTo>
                <a:lnTo>
                  <a:pt x="5300663" y="1181101"/>
                </a:lnTo>
                <a:cubicBezTo>
                  <a:pt x="5300663" y="1216170"/>
                  <a:pt x="5272233" y="1244600"/>
                  <a:pt x="5237163" y="1244600"/>
                </a:cubicBezTo>
                <a:lnTo>
                  <a:pt x="63499" y="1244600"/>
                </a:lnTo>
                <a:cubicBezTo>
                  <a:pt x="28430" y="1244600"/>
                  <a:pt x="0" y="1216170"/>
                  <a:pt x="0" y="1181101"/>
                </a:cubicBezTo>
                <a:lnTo>
                  <a:pt x="0" y="63499"/>
                </a:lnTo>
                <a:cubicBezTo>
                  <a:pt x="0" y="28453"/>
                  <a:pt x="28453" y="0"/>
                  <a:pt x="63499" y="0"/>
                </a:cubicBezTo>
                <a:close/>
              </a:path>
            </a:pathLst>
          </a:custGeom>
          <a:solidFill>
            <a:srgbClr val="191919"/>
          </a:solidFill>
          <a:ln w="10160">
            <a:solidFill>
              <a:srgbClr val="333333"/>
            </a:solidFill>
            <a:prstDash val="solid"/>
          </a:ln>
        </p:spPr>
      </p:sp>
      <p:sp>
        <p:nvSpPr>
          <p:cNvPr id="43" name="Text 41"/>
          <p:cNvSpPr/>
          <p:nvPr/>
        </p:nvSpPr>
        <p:spPr>
          <a:xfrm>
            <a:off x="647700" y="5372098"/>
            <a:ext cx="5095875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6366F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-- High-Risk Routes</a:t>
            </a:r>
            <a:endParaRPr lang="en-US" sz="1600" dirty="0"/>
          </a:p>
        </p:txBody>
      </p:sp>
      <p:sp>
        <p:nvSpPr>
          <p:cNvPr id="44" name="Text 42"/>
          <p:cNvSpPr/>
          <p:nvPr/>
        </p:nvSpPr>
        <p:spPr>
          <a:xfrm>
            <a:off x="647700" y="5594348"/>
            <a:ext cx="5095875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F9731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HAVING</a:t>
            </a:r>
            <a:endParaRPr lang="en-US" sz="1600" dirty="0"/>
          </a:p>
        </p:txBody>
      </p:sp>
      <p:sp>
        <p:nvSpPr>
          <p:cNvPr id="45" name="Text 43"/>
          <p:cNvSpPr/>
          <p:nvPr/>
        </p:nvSpPr>
        <p:spPr>
          <a:xfrm>
            <a:off x="711200" y="5784848"/>
            <a:ext cx="5032375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8F8F8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cancellation_rate &gt; 0.20</a:t>
            </a:r>
            <a:endParaRPr lang="en-US" sz="1600" dirty="0"/>
          </a:p>
        </p:txBody>
      </p:sp>
      <p:sp>
        <p:nvSpPr>
          <p:cNvPr id="46" name="Text 44"/>
          <p:cNvSpPr/>
          <p:nvPr/>
        </p:nvSpPr>
        <p:spPr>
          <a:xfrm>
            <a:off x="711200" y="5975348"/>
            <a:ext cx="5032375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8F8F8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AND total_bookings &gt;= 50</a:t>
            </a:r>
            <a:endParaRPr lang="en-US" sz="1600" dirty="0"/>
          </a:p>
        </p:txBody>
      </p:sp>
      <p:sp>
        <p:nvSpPr>
          <p:cNvPr id="47" name="Text 45"/>
          <p:cNvSpPr/>
          <p:nvPr/>
        </p:nvSpPr>
        <p:spPr>
          <a:xfrm>
            <a:off x="647700" y="6197598"/>
            <a:ext cx="5095875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22C55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-- Ensures statistical significance</a:t>
            </a:r>
            <a:endParaRPr lang="en-US" sz="1600" dirty="0"/>
          </a:p>
        </p:txBody>
      </p:sp>
      <p:sp>
        <p:nvSpPr>
          <p:cNvPr id="48" name="Shape 46"/>
          <p:cNvSpPr/>
          <p:nvPr/>
        </p:nvSpPr>
        <p:spPr>
          <a:xfrm>
            <a:off x="538163" y="6648447"/>
            <a:ext cx="111125" cy="127000"/>
          </a:xfrm>
          <a:custGeom>
            <a:avLst/>
            <a:gdLst/>
            <a:ahLst/>
            <a:cxnLst/>
            <a:rect l="l" t="t" r="r" b="b"/>
            <a:pathLst>
              <a:path w="111125" h="127000">
                <a:moveTo>
                  <a:pt x="107851" y="17388"/>
                </a:moveTo>
                <a:cubicBezTo>
                  <a:pt x="111398" y="19968"/>
                  <a:pt x="112192" y="24929"/>
                  <a:pt x="109612" y="28476"/>
                </a:cubicBezTo>
                <a:lnTo>
                  <a:pt x="46112" y="115788"/>
                </a:lnTo>
                <a:cubicBezTo>
                  <a:pt x="44748" y="117673"/>
                  <a:pt x="42639" y="118839"/>
                  <a:pt x="40308" y="119038"/>
                </a:cubicBezTo>
                <a:cubicBezTo>
                  <a:pt x="37976" y="119236"/>
                  <a:pt x="35719" y="118368"/>
                  <a:pt x="34082" y="116731"/>
                </a:cubicBezTo>
                <a:lnTo>
                  <a:pt x="2332" y="84981"/>
                </a:lnTo>
                <a:cubicBezTo>
                  <a:pt x="-769" y="81880"/>
                  <a:pt x="-769" y="76845"/>
                  <a:pt x="2332" y="73744"/>
                </a:cubicBezTo>
                <a:cubicBezTo>
                  <a:pt x="5432" y="70644"/>
                  <a:pt x="10468" y="70644"/>
                  <a:pt x="13568" y="73744"/>
                </a:cubicBezTo>
                <a:lnTo>
                  <a:pt x="38745" y="98921"/>
                </a:lnTo>
                <a:lnTo>
                  <a:pt x="96788" y="19124"/>
                </a:lnTo>
                <a:cubicBezTo>
                  <a:pt x="99368" y="15577"/>
                  <a:pt x="104329" y="14784"/>
                  <a:pt x="107876" y="17363"/>
                </a:cubicBezTo>
                <a:close/>
              </a:path>
            </a:pathLst>
          </a:custGeom>
          <a:solidFill>
            <a:srgbClr val="22C55E"/>
          </a:solidFill>
          <a:ln/>
        </p:spPr>
      </p:sp>
      <p:sp>
        <p:nvSpPr>
          <p:cNvPr id="49" name="Text 47"/>
          <p:cNvSpPr/>
          <p:nvPr/>
        </p:nvSpPr>
        <p:spPr>
          <a:xfrm>
            <a:off x="736600" y="6616697"/>
            <a:ext cx="1801813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b="1" dirty="0">
                <a:solidFill>
                  <a:srgbClr val="EFEFE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HAVING:</a:t>
            </a:r>
            <a:pPr>
              <a:lnSpc>
                <a:spcPct val="120000"/>
              </a:lnSpc>
            </a:pPr>
            <a:r>
              <a:rPr lang="en-US" sz="875" dirty="0">
                <a:solidFill>
                  <a:srgbClr val="8F8F8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 Post-aggregation filtering</a:t>
            </a:r>
            <a:endParaRPr lang="en-US" sz="1600" dirty="0"/>
          </a:p>
        </p:txBody>
      </p:sp>
      <p:sp>
        <p:nvSpPr>
          <p:cNvPr id="50" name="Shape 48"/>
          <p:cNvSpPr/>
          <p:nvPr/>
        </p:nvSpPr>
        <p:spPr>
          <a:xfrm>
            <a:off x="538163" y="6870697"/>
            <a:ext cx="111125" cy="127000"/>
          </a:xfrm>
          <a:custGeom>
            <a:avLst/>
            <a:gdLst/>
            <a:ahLst/>
            <a:cxnLst/>
            <a:rect l="l" t="t" r="r" b="b"/>
            <a:pathLst>
              <a:path w="111125" h="127000">
                <a:moveTo>
                  <a:pt x="107851" y="17388"/>
                </a:moveTo>
                <a:cubicBezTo>
                  <a:pt x="111398" y="19968"/>
                  <a:pt x="112192" y="24929"/>
                  <a:pt x="109612" y="28476"/>
                </a:cubicBezTo>
                <a:lnTo>
                  <a:pt x="46112" y="115788"/>
                </a:lnTo>
                <a:cubicBezTo>
                  <a:pt x="44748" y="117673"/>
                  <a:pt x="42639" y="118839"/>
                  <a:pt x="40308" y="119038"/>
                </a:cubicBezTo>
                <a:cubicBezTo>
                  <a:pt x="37976" y="119236"/>
                  <a:pt x="35719" y="118368"/>
                  <a:pt x="34082" y="116731"/>
                </a:cubicBezTo>
                <a:lnTo>
                  <a:pt x="2332" y="84981"/>
                </a:lnTo>
                <a:cubicBezTo>
                  <a:pt x="-769" y="81880"/>
                  <a:pt x="-769" y="76845"/>
                  <a:pt x="2332" y="73744"/>
                </a:cubicBezTo>
                <a:cubicBezTo>
                  <a:pt x="5432" y="70644"/>
                  <a:pt x="10468" y="70644"/>
                  <a:pt x="13568" y="73744"/>
                </a:cubicBezTo>
                <a:lnTo>
                  <a:pt x="38745" y="98921"/>
                </a:lnTo>
                <a:lnTo>
                  <a:pt x="96788" y="19124"/>
                </a:lnTo>
                <a:cubicBezTo>
                  <a:pt x="99368" y="15577"/>
                  <a:pt x="104329" y="14784"/>
                  <a:pt x="107876" y="17363"/>
                </a:cubicBezTo>
                <a:close/>
              </a:path>
            </a:pathLst>
          </a:custGeom>
          <a:solidFill>
            <a:srgbClr val="22C55E"/>
          </a:solidFill>
          <a:ln/>
        </p:spPr>
      </p:sp>
      <p:sp>
        <p:nvSpPr>
          <p:cNvPr id="51" name="Text 49"/>
          <p:cNvSpPr/>
          <p:nvPr/>
        </p:nvSpPr>
        <p:spPr>
          <a:xfrm>
            <a:off x="736600" y="6838947"/>
            <a:ext cx="2420938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b="1" dirty="0">
                <a:solidFill>
                  <a:srgbClr val="EFEFE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Threshold Logic:</a:t>
            </a:r>
            <a:pPr>
              <a:lnSpc>
                <a:spcPct val="120000"/>
              </a:lnSpc>
            </a:pPr>
            <a:r>
              <a:rPr lang="en-US" sz="875" dirty="0">
                <a:solidFill>
                  <a:srgbClr val="8F8F8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 Statistical significance checks</a:t>
            </a:r>
            <a:endParaRPr lang="en-US" sz="1600" dirty="0"/>
          </a:p>
        </p:txBody>
      </p:sp>
      <p:sp>
        <p:nvSpPr>
          <p:cNvPr id="52" name="Shape 50"/>
          <p:cNvSpPr/>
          <p:nvPr/>
        </p:nvSpPr>
        <p:spPr>
          <a:xfrm>
            <a:off x="538163" y="7092947"/>
            <a:ext cx="111125" cy="127000"/>
          </a:xfrm>
          <a:custGeom>
            <a:avLst/>
            <a:gdLst/>
            <a:ahLst/>
            <a:cxnLst/>
            <a:rect l="l" t="t" r="r" b="b"/>
            <a:pathLst>
              <a:path w="111125" h="127000">
                <a:moveTo>
                  <a:pt x="107851" y="17388"/>
                </a:moveTo>
                <a:cubicBezTo>
                  <a:pt x="111398" y="19968"/>
                  <a:pt x="112192" y="24929"/>
                  <a:pt x="109612" y="28476"/>
                </a:cubicBezTo>
                <a:lnTo>
                  <a:pt x="46112" y="115788"/>
                </a:lnTo>
                <a:cubicBezTo>
                  <a:pt x="44748" y="117673"/>
                  <a:pt x="42639" y="118839"/>
                  <a:pt x="40308" y="119038"/>
                </a:cubicBezTo>
                <a:cubicBezTo>
                  <a:pt x="37976" y="119236"/>
                  <a:pt x="35719" y="118368"/>
                  <a:pt x="34082" y="116731"/>
                </a:cubicBezTo>
                <a:lnTo>
                  <a:pt x="2332" y="84981"/>
                </a:lnTo>
                <a:cubicBezTo>
                  <a:pt x="-769" y="81880"/>
                  <a:pt x="-769" y="76845"/>
                  <a:pt x="2332" y="73744"/>
                </a:cubicBezTo>
                <a:cubicBezTo>
                  <a:pt x="5432" y="70644"/>
                  <a:pt x="10468" y="70644"/>
                  <a:pt x="13568" y="73744"/>
                </a:cubicBezTo>
                <a:lnTo>
                  <a:pt x="38745" y="98921"/>
                </a:lnTo>
                <a:lnTo>
                  <a:pt x="96788" y="19124"/>
                </a:lnTo>
                <a:cubicBezTo>
                  <a:pt x="99368" y="15577"/>
                  <a:pt x="104329" y="14784"/>
                  <a:pt x="107876" y="17363"/>
                </a:cubicBezTo>
                <a:close/>
              </a:path>
            </a:pathLst>
          </a:custGeom>
          <a:solidFill>
            <a:srgbClr val="22C55E"/>
          </a:solidFill>
          <a:ln/>
        </p:spPr>
      </p:sp>
      <p:sp>
        <p:nvSpPr>
          <p:cNvPr id="53" name="Text 51"/>
          <p:cNvSpPr/>
          <p:nvPr/>
        </p:nvSpPr>
        <p:spPr>
          <a:xfrm>
            <a:off x="736600" y="7061197"/>
            <a:ext cx="1865312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b="1" dirty="0">
                <a:solidFill>
                  <a:srgbClr val="EFEFE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UNION:</a:t>
            </a:r>
            <a:pPr>
              <a:lnSpc>
                <a:spcPct val="120000"/>
              </a:lnSpc>
            </a:pPr>
            <a:r>
              <a:rPr lang="en-US" sz="875" dirty="0">
                <a:solidFill>
                  <a:srgbClr val="8F8F8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 Combine multiple result sets</a:t>
            </a:r>
            <a:endParaRPr lang="en-US" sz="1600" dirty="0"/>
          </a:p>
        </p:txBody>
      </p:sp>
      <p:sp>
        <p:nvSpPr>
          <p:cNvPr id="54" name="Shape 52"/>
          <p:cNvSpPr/>
          <p:nvPr/>
        </p:nvSpPr>
        <p:spPr>
          <a:xfrm>
            <a:off x="6178550" y="4537077"/>
            <a:ext cx="5689600" cy="3038475"/>
          </a:xfrm>
          <a:custGeom>
            <a:avLst/>
            <a:gdLst/>
            <a:ahLst/>
            <a:cxnLst/>
            <a:rect l="l" t="t" r="r" b="b"/>
            <a:pathLst>
              <a:path w="5689600" h="3038475">
                <a:moveTo>
                  <a:pt x="95256" y="0"/>
                </a:moveTo>
                <a:lnTo>
                  <a:pt x="5594344" y="0"/>
                </a:lnTo>
                <a:cubicBezTo>
                  <a:pt x="5646952" y="0"/>
                  <a:pt x="5689600" y="42648"/>
                  <a:pt x="5689600" y="95256"/>
                </a:cubicBezTo>
                <a:lnTo>
                  <a:pt x="5689600" y="2943219"/>
                </a:lnTo>
                <a:cubicBezTo>
                  <a:pt x="5689600" y="2995827"/>
                  <a:pt x="5646952" y="3038475"/>
                  <a:pt x="5594344" y="3038475"/>
                </a:cubicBezTo>
                <a:lnTo>
                  <a:pt x="95256" y="3038475"/>
                </a:lnTo>
                <a:cubicBezTo>
                  <a:pt x="42648" y="3038475"/>
                  <a:pt x="0" y="2995827"/>
                  <a:pt x="0" y="2943219"/>
                </a:cubicBezTo>
                <a:lnTo>
                  <a:pt x="0" y="95256"/>
                </a:lnTo>
                <a:cubicBezTo>
                  <a:pt x="0" y="42648"/>
                  <a:pt x="42648" y="0"/>
                  <a:pt x="95256" y="0"/>
                </a:cubicBezTo>
                <a:close/>
              </a:path>
            </a:pathLst>
          </a:custGeom>
          <a:solidFill>
            <a:srgbClr val="262626"/>
          </a:solidFill>
          <a:ln w="10160">
            <a:solidFill>
              <a:srgbClr val="333333"/>
            </a:solidFill>
            <a:prstDash val="solid"/>
          </a:ln>
        </p:spPr>
      </p:sp>
      <p:sp>
        <p:nvSpPr>
          <p:cNvPr id="55" name="Shape 53"/>
          <p:cNvSpPr/>
          <p:nvPr/>
        </p:nvSpPr>
        <p:spPr>
          <a:xfrm>
            <a:off x="6372225" y="473075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63501" y="0"/>
                </a:moveTo>
                <a:lnTo>
                  <a:pt x="317499" y="0"/>
                </a:lnTo>
                <a:cubicBezTo>
                  <a:pt x="352546" y="0"/>
                  <a:pt x="381000" y="28454"/>
                  <a:pt x="381000" y="63501"/>
                </a:cubicBezTo>
                <a:lnTo>
                  <a:pt x="381000" y="317499"/>
                </a:lnTo>
                <a:cubicBezTo>
                  <a:pt x="381000" y="352546"/>
                  <a:pt x="352546" y="381000"/>
                  <a:pt x="317499" y="381000"/>
                </a:cubicBezTo>
                <a:lnTo>
                  <a:pt x="63501" y="381000"/>
                </a:lnTo>
                <a:cubicBezTo>
                  <a:pt x="28454" y="381000"/>
                  <a:pt x="0" y="352546"/>
                  <a:pt x="0" y="317499"/>
                </a:cubicBezTo>
                <a:lnTo>
                  <a:pt x="0" y="63501"/>
                </a:lnTo>
                <a:cubicBezTo>
                  <a:pt x="0" y="28454"/>
                  <a:pt x="28454" y="0"/>
                  <a:pt x="63501" y="0"/>
                </a:cubicBezTo>
                <a:close/>
              </a:path>
            </a:pathLst>
          </a:custGeom>
          <a:solidFill>
            <a:srgbClr val="EF4444">
              <a:alpha val="20000"/>
            </a:srgbClr>
          </a:solidFill>
          <a:ln/>
        </p:spPr>
      </p:sp>
      <p:sp>
        <p:nvSpPr>
          <p:cNvPr id="56" name="Shape 54"/>
          <p:cNvSpPr/>
          <p:nvPr/>
        </p:nvSpPr>
        <p:spPr>
          <a:xfrm>
            <a:off x="6473428" y="4841875"/>
            <a:ext cx="178594" cy="158750"/>
          </a:xfrm>
          <a:custGeom>
            <a:avLst/>
            <a:gdLst/>
            <a:ahLst/>
            <a:cxnLst/>
            <a:rect l="l" t="t" r="r" b="b"/>
            <a:pathLst>
              <a:path w="178594" h="158750">
                <a:moveTo>
                  <a:pt x="111869" y="372"/>
                </a:moveTo>
                <a:cubicBezTo>
                  <a:pt x="106598" y="-1147"/>
                  <a:pt x="101110" y="1922"/>
                  <a:pt x="99591" y="7193"/>
                </a:cubicBezTo>
                <a:lnTo>
                  <a:pt x="59903" y="146100"/>
                </a:lnTo>
                <a:cubicBezTo>
                  <a:pt x="58384" y="151371"/>
                  <a:pt x="61454" y="156859"/>
                  <a:pt x="66725" y="158378"/>
                </a:cubicBezTo>
                <a:cubicBezTo>
                  <a:pt x="71996" y="159897"/>
                  <a:pt x="77484" y="156828"/>
                  <a:pt x="79003" y="151557"/>
                </a:cubicBezTo>
                <a:lnTo>
                  <a:pt x="118690" y="12650"/>
                </a:lnTo>
                <a:cubicBezTo>
                  <a:pt x="120210" y="7379"/>
                  <a:pt x="117140" y="1891"/>
                  <a:pt x="111869" y="372"/>
                </a:cubicBezTo>
                <a:close/>
                <a:moveTo>
                  <a:pt x="131899" y="42571"/>
                </a:moveTo>
                <a:cubicBezTo>
                  <a:pt x="128023" y="46447"/>
                  <a:pt x="128023" y="52741"/>
                  <a:pt x="131899" y="56617"/>
                </a:cubicBezTo>
                <a:lnTo>
                  <a:pt x="154657" y="79375"/>
                </a:lnTo>
                <a:lnTo>
                  <a:pt x="131899" y="102133"/>
                </a:lnTo>
                <a:cubicBezTo>
                  <a:pt x="128023" y="106009"/>
                  <a:pt x="128023" y="112303"/>
                  <a:pt x="131899" y="116179"/>
                </a:cubicBezTo>
                <a:cubicBezTo>
                  <a:pt x="135775" y="120055"/>
                  <a:pt x="142069" y="120055"/>
                  <a:pt x="145945" y="116179"/>
                </a:cubicBezTo>
                <a:lnTo>
                  <a:pt x="175710" y="86413"/>
                </a:lnTo>
                <a:cubicBezTo>
                  <a:pt x="179586" y="82538"/>
                  <a:pt x="179586" y="76243"/>
                  <a:pt x="175710" y="72368"/>
                </a:cubicBezTo>
                <a:lnTo>
                  <a:pt x="145945" y="42602"/>
                </a:lnTo>
                <a:cubicBezTo>
                  <a:pt x="142069" y="38726"/>
                  <a:pt x="135775" y="38726"/>
                  <a:pt x="131899" y="42602"/>
                </a:cubicBezTo>
                <a:close/>
                <a:moveTo>
                  <a:pt x="46726" y="42571"/>
                </a:moveTo>
                <a:cubicBezTo>
                  <a:pt x="42850" y="38695"/>
                  <a:pt x="36556" y="38695"/>
                  <a:pt x="32680" y="42571"/>
                </a:cubicBezTo>
                <a:lnTo>
                  <a:pt x="2915" y="72337"/>
                </a:lnTo>
                <a:cubicBezTo>
                  <a:pt x="-961" y="76212"/>
                  <a:pt x="-961" y="82507"/>
                  <a:pt x="2915" y="86382"/>
                </a:cubicBezTo>
                <a:lnTo>
                  <a:pt x="32680" y="116148"/>
                </a:lnTo>
                <a:cubicBezTo>
                  <a:pt x="36556" y="120024"/>
                  <a:pt x="42850" y="120024"/>
                  <a:pt x="46726" y="116148"/>
                </a:cubicBezTo>
                <a:cubicBezTo>
                  <a:pt x="50602" y="112272"/>
                  <a:pt x="50602" y="105978"/>
                  <a:pt x="46726" y="102102"/>
                </a:cubicBezTo>
                <a:lnTo>
                  <a:pt x="23968" y="79375"/>
                </a:lnTo>
                <a:lnTo>
                  <a:pt x="46695" y="56617"/>
                </a:lnTo>
                <a:cubicBezTo>
                  <a:pt x="50571" y="52741"/>
                  <a:pt x="50571" y="46447"/>
                  <a:pt x="46695" y="42571"/>
                </a:cubicBezTo>
                <a:close/>
              </a:path>
            </a:pathLst>
          </a:custGeom>
          <a:solidFill>
            <a:srgbClr val="EF4444"/>
          </a:solidFill>
          <a:ln/>
        </p:spPr>
      </p:sp>
      <p:sp>
        <p:nvSpPr>
          <p:cNvPr id="57" name="Text 55"/>
          <p:cNvSpPr/>
          <p:nvPr/>
        </p:nvSpPr>
        <p:spPr>
          <a:xfrm>
            <a:off x="6848475" y="4810125"/>
            <a:ext cx="1500188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50" b="1" dirty="0">
                <a:solidFill>
                  <a:srgbClr val="EFEFE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Query Optimization</a:t>
            </a:r>
            <a:endParaRPr lang="en-US" sz="1600" dirty="0"/>
          </a:p>
        </p:txBody>
      </p:sp>
      <p:sp>
        <p:nvSpPr>
          <p:cNvPr id="58" name="Shape 56"/>
          <p:cNvSpPr/>
          <p:nvPr/>
        </p:nvSpPr>
        <p:spPr>
          <a:xfrm>
            <a:off x="6375400" y="5241925"/>
            <a:ext cx="5300663" cy="1403350"/>
          </a:xfrm>
          <a:custGeom>
            <a:avLst/>
            <a:gdLst/>
            <a:ahLst/>
            <a:cxnLst/>
            <a:rect l="l" t="t" r="r" b="b"/>
            <a:pathLst>
              <a:path w="5300663" h="1403350">
                <a:moveTo>
                  <a:pt x="63502" y="0"/>
                </a:moveTo>
                <a:lnTo>
                  <a:pt x="5237161" y="0"/>
                </a:lnTo>
                <a:cubicBezTo>
                  <a:pt x="5272232" y="0"/>
                  <a:pt x="5300663" y="28431"/>
                  <a:pt x="5300663" y="63502"/>
                </a:cubicBezTo>
                <a:lnTo>
                  <a:pt x="5300663" y="1339848"/>
                </a:lnTo>
                <a:cubicBezTo>
                  <a:pt x="5300662" y="1374919"/>
                  <a:pt x="5272232" y="1403350"/>
                  <a:pt x="5237161" y="1403350"/>
                </a:cubicBezTo>
                <a:lnTo>
                  <a:pt x="63502" y="1403350"/>
                </a:lnTo>
                <a:cubicBezTo>
                  <a:pt x="28431" y="1403350"/>
                  <a:pt x="0" y="1374919"/>
                  <a:pt x="0" y="1339848"/>
                </a:cubicBezTo>
                <a:lnTo>
                  <a:pt x="0" y="63502"/>
                </a:lnTo>
                <a:cubicBezTo>
                  <a:pt x="0" y="28454"/>
                  <a:pt x="28454" y="0"/>
                  <a:pt x="63502" y="0"/>
                </a:cubicBezTo>
                <a:close/>
              </a:path>
            </a:pathLst>
          </a:custGeom>
          <a:solidFill>
            <a:srgbClr val="191919"/>
          </a:solidFill>
          <a:ln w="10160">
            <a:solidFill>
              <a:srgbClr val="333333"/>
            </a:solidFill>
            <a:prstDash val="solid"/>
          </a:ln>
        </p:spPr>
      </p:sp>
      <p:sp>
        <p:nvSpPr>
          <p:cNvPr id="59" name="Text 57"/>
          <p:cNvSpPr/>
          <p:nvPr/>
        </p:nvSpPr>
        <p:spPr>
          <a:xfrm>
            <a:off x="6505575" y="5372098"/>
            <a:ext cx="5095875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6366F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-- Efficient Date Extraction</a:t>
            </a:r>
            <a:endParaRPr lang="en-US" sz="1600" dirty="0"/>
          </a:p>
        </p:txBody>
      </p:sp>
      <p:sp>
        <p:nvSpPr>
          <p:cNvPr id="60" name="Text 58"/>
          <p:cNvSpPr/>
          <p:nvPr/>
        </p:nvSpPr>
        <p:spPr>
          <a:xfrm>
            <a:off x="6505575" y="5594348"/>
            <a:ext cx="5095875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F9731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SELECT</a:t>
            </a:r>
            <a:endParaRPr lang="en-US" sz="1600" dirty="0"/>
          </a:p>
        </p:txBody>
      </p:sp>
      <p:sp>
        <p:nvSpPr>
          <p:cNvPr id="61" name="Text 59"/>
          <p:cNvSpPr/>
          <p:nvPr/>
        </p:nvSpPr>
        <p:spPr>
          <a:xfrm>
            <a:off x="6569075" y="5784848"/>
            <a:ext cx="5032375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8F8F8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hour(Time_col) as hour_col,</a:t>
            </a:r>
            <a:endParaRPr lang="en-US" sz="1600" dirty="0"/>
          </a:p>
        </p:txBody>
      </p:sp>
      <p:sp>
        <p:nvSpPr>
          <p:cNvPr id="62" name="Text 60"/>
          <p:cNvSpPr/>
          <p:nvPr/>
        </p:nvSpPr>
        <p:spPr>
          <a:xfrm>
            <a:off x="6569075" y="5975348"/>
            <a:ext cx="5032375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8F8F8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dayname(Date_col) as day_name,</a:t>
            </a:r>
            <a:endParaRPr lang="en-US" sz="1600" dirty="0"/>
          </a:p>
        </p:txBody>
      </p:sp>
      <p:sp>
        <p:nvSpPr>
          <p:cNvPr id="63" name="Text 61"/>
          <p:cNvSpPr/>
          <p:nvPr/>
        </p:nvSpPr>
        <p:spPr>
          <a:xfrm>
            <a:off x="6569075" y="6165848"/>
            <a:ext cx="5032375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8F8F8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week(Date_col) as week_col</a:t>
            </a:r>
            <a:endParaRPr lang="en-US" sz="1600" dirty="0"/>
          </a:p>
        </p:txBody>
      </p:sp>
      <p:sp>
        <p:nvSpPr>
          <p:cNvPr id="64" name="Text 62"/>
          <p:cNvSpPr/>
          <p:nvPr/>
        </p:nvSpPr>
        <p:spPr>
          <a:xfrm>
            <a:off x="6505575" y="6356348"/>
            <a:ext cx="5095875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F9731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FROM bookings</a:t>
            </a:r>
            <a:endParaRPr lang="en-US" sz="1600" dirty="0"/>
          </a:p>
        </p:txBody>
      </p:sp>
      <p:sp>
        <p:nvSpPr>
          <p:cNvPr id="65" name="Shape 63"/>
          <p:cNvSpPr/>
          <p:nvPr/>
        </p:nvSpPr>
        <p:spPr>
          <a:xfrm>
            <a:off x="6396037" y="6807197"/>
            <a:ext cx="111125" cy="127000"/>
          </a:xfrm>
          <a:custGeom>
            <a:avLst/>
            <a:gdLst/>
            <a:ahLst/>
            <a:cxnLst/>
            <a:rect l="l" t="t" r="r" b="b"/>
            <a:pathLst>
              <a:path w="111125" h="127000">
                <a:moveTo>
                  <a:pt x="107851" y="17388"/>
                </a:moveTo>
                <a:cubicBezTo>
                  <a:pt x="111398" y="19968"/>
                  <a:pt x="112192" y="24929"/>
                  <a:pt x="109612" y="28476"/>
                </a:cubicBezTo>
                <a:lnTo>
                  <a:pt x="46112" y="115788"/>
                </a:lnTo>
                <a:cubicBezTo>
                  <a:pt x="44748" y="117673"/>
                  <a:pt x="42639" y="118839"/>
                  <a:pt x="40308" y="119038"/>
                </a:cubicBezTo>
                <a:cubicBezTo>
                  <a:pt x="37976" y="119236"/>
                  <a:pt x="35719" y="118368"/>
                  <a:pt x="34082" y="116731"/>
                </a:cubicBezTo>
                <a:lnTo>
                  <a:pt x="2332" y="84981"/>
                </a:lnTo>
                <a:cubicBezTo>
                  <a:pt x="-769" y="81880"/>
                  <a:pt x="-769" y="76845"/>
                  <a:pt x="2332" y="73744"/>
                </a:cubicBezTo>
                <a:cubicBezTo>
                  <a:pt x="5432" y="70644"/>
                  <a:pt x="10468" y="70644"/>
                  <a:pt x="13568" y="73744"/>
                </a:cubicBezTo>
                <a:lnTo>
                  <a:pt x="38745" y="98921"/>
                </a:lnTo>
                <a:lnTo>
                  <a:pt x="96788" y="19124"/>
                </a:lnTo>
                <a:cubicBezTo>
                  <a:pt x="99368" y="15577"/>
                  <a:pt x="104329" y="14784"/>
                  <a:pt x="107876" y="17363"/>
                </a:cubicBezTo>
                <a:close/>
              </a:path>
            </a:pathLst>
          </a:custGeom>
          <a:solidFill>
            <a:srgbClr val="22C55E"/>
          </a:solidFill>
          <a:ln/>
        </p:spPr>
      </p:sp>
      <p:sp>
        <p:nvSpPr>
          <p:cNvPr id="66" name="Text 64"/>
          <p:cNvSpPr/>
          <p:nvPr/>
        </p:nvSpPr>
        <p:spPr>
          <a:xfrm>
            <a:off x="6594475" y="6775447"/>
            <a:ext cx="2309813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b="1" dirty="0">
                <a:solidFill>
                  <a:srgbClr val="EFEFE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Built-in Functions:</a:t>
            </a:r>
            <a:pPr>
              <a:lnSpc>
                <a:spcPct val="120000"/>
              </a:lnSpc>
            </a:pPr>
            <a:r>
              <a:rPr lang="en-US" sz="875" dirty="0">
                <a:solidFill>
                  <a:srgbClr val="8F8F8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 hour(), dayname(), week()</a:t>
            </a:r>
            <a:endParaRPr lang="en-US" sz="1600" dirty="0"/>
          </a:p>
        </p:txBody>
      </p:sp>
      <p:sp>
        <p:nvSpPr>
          <p:cNvPr id="67" name="Shape 65"/>
          <p:cNvSpPr/>
          <p:nvPr/>
        </p:nvSpPr>
        <p:spPr>
          <a:xfrm>
            <a:off x="6396037" y="7029447"/>
            <a:ext cx="111125" cy="127000"/>
          </a:xfrm>
          <a:custGeom>
            <a:avLst/>
            <a:gdLst/>
            <a:ahLst/>
            <a:cxnLst/>
            <a:rect l="l" t="t" r="r" b="b"/>
            <a:pathLst>
              <a:path w="111125" h="127000">
                <a:moveTo>
                  <a:pt x="107851" y="17388"/>
                </a:moveTo>
                <a:cubicBezTo>
                  <a:pt x="111398" y="19968"/>
                  <a:pt x="112192" y="24929"/>
                  <a:pt x="109612" y="28476"/>
                </a:cubicBezTo>
                <a:lnTo>
                  <a:pt x="46112" y="115788"/>
                </a:lnTo>
                <a:cubicBezTo>
                  <a:pt x="44748" y="117673"/>
                  <a:pt x="42639" y="118839"/>
                  <a:pt x="40308" y="119038"/>
                </a:cubicBezTo>
                <a:cubicBezTo>
                  <a:pt x="37976" y="119236"/>
                  <a:pt x="35719" y="118368"/>
                  <a:pt x="34082" y="116731"/>
                </a:cubicBezTo>
                <a:lnTo>
                  <a:pt x="2332" y="84981"/>
                </a:lnTo>
                <a:cubicBezTo>
                  <a:pt x="-769" y="81880"/>
                  <a:pt x="-769" y="76845"/>
                  <a:pt x="2332" y="73744"/>
                </a:cubicBezTo>
                <a:cubicBezTo>
                  <a:pt x="5432" y="70644"/>
                  <a:pt x="10468" y="70644"/>
                  <a:pt x="13568" y="73744"/>
                </a:cubicBezTo>
                <a:lnTo>
                  <a:pt x="38745" y="98921"/>
                </a:lnTo>
                <a:lnTo>
                  <a:pt x="96788" y="19124"/>
                </a:lnTo>
                <a:cubicBezTo>
                  <a:pt x="99368" y="15577"/>
                  <a:pt x="104329" y="14784"/>
                  <a:pt x="107876" y="17363"/>
                </a:cubicBezTo>
                <a:close/>
              </a:path>
            </a:pathLst>
          </a:custGeom>
          <a:solidFill>
            <a:srgbClr val="22C55E"/>
          </a:solidFill>
          <a:ln/>
        </p:spPr>
      </p:sp>
      <p:sp>
        <p:nvSpPr>
          <p:cNvPr id="68" name="Text 66"/>
          <p:cNvSpPr/>
          <p:nvPr/>
        </p:nvSpPr>
        <p:spPr>
          <a:xfrm>
            <a:off x="6594475" y="6997697"/>
            <a:ext cx="2444750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b="1" dirty="0">
                <a:solidFill>
                  <a:srgbClr val="EFEFE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CTEs:</a:t>
            </a:r>
            <a:pPr>
              <a:lnSpc>
                <a:spcPct val="120000"/>
              </a:lnSpc>
            </a:pPr>
            <a:r>
              <a:rPr lang="en-US" sz="875" dirty="0">
                <a:solidFill>
                  <a:srgbClr val="8F8F8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 Common Table Expressions for readability</a:t>
            </a:r>
            <a:endParaRPr lang="en-US" sz="1600" dirty="0"/>
          </a:p>
        </p:txBody>
      </p:sp>
      <p:sp>
        <p:nvSpPr>
          <p:cNvPr id="69" name="Shape 67"/>
          <p:cNvSpPr/>
          <p:nvPr/>
        </p:nvSpPr>
        <p:spPr>
          <a:xfrm>
            <a:off x="6396037" y="7251697"/>
            <a:ext cx="111125" cy="127000"/>
          </a:xfrm>
          <a:custGeom>
            <a:avLst/>
            <a:gdLst/>
            <a:ahLst/>
            <a:cxnLst/>
            <a:rect l="l" t="t" r="r" b="b"/>
            <a:pathLst>
              <a:path w="111125" h="127000">
                <a:moveTo>
                  <a:pt x="107851" y="17388"/>
                </a:moveTo>
                <a:cubicBezTo>
                  <a:pt x="111398" y="19968"/>
                  <a:pt x="112192" y="24929"/>
                  <a:pt x="109612" y="28476"/>
                </a:cubicBezTo>
                <a:lnTo>
                  <a:pt x="46112" y="115788"/>
                </a:lnTo>
                <a:cubicBezTo>
                  <a:pt x="44748" y="117673"/>
                  <a:pt x="42639" y="118839"/>
                  <a:pt x="40308" y="119038"/>
                </a:cubicBezTo>
                <a:cubicBezTo>
                  <a:pt x="37976" y="119236"/>
                  <a:pt x="35719" y="118368"/>
                  <a:pt x="34082" y="116731"/>
                </a:cubicBezTo>
                <a:lnTo>
                  <a:pt x="2332" y="84981"/>
                </a:lnTo>
                <a:cubicBezTo>
                  <a:pt x="-769" y="81880"/>
                  <a:pt x="-769" y="76845"/>
                  <a:pt x="2332" y="73744"/>
                </a:cubicBezTo>
                <a:cubicBezTo>
                  <a:pt x="5432" y="70644"/>
                  <a:pt x="10468" y="70644"/>
                  <a:pt x="13568" y="73744"/>
                </a:cubicBezTo>
                <a:lnTo>
                  <a:pt x="38745" y="98921"/>
                </a:lnTo>
                <a:lnTo>
                  <a:pt x="96788" y="19124"/>
                </a:lnTo>
                <a:cubicBezTo>
                  <a:pt x="99368" y="15577"/>
                  <a:pt x="104329" y="14784"/>
                  <a:pt x="107876" y="17363"/>
                </a:cubicBezTo>
                <a:close/>
              </a:path>
            </a:pathLst>
          </a:custGeom>
          <a:solidFill>
            <a:srgbClr val="22C55E"/>
          </a:solidFill>
          <a:ln/>
        </p:spPr>
      </p:sp>
      <p:sp>
        <p:nvSpPr>
          <p:cNvPr id="70" name="Text 68"/>
          <p:cNvSpPr/>
          <p:nvPr/>
        </p:nvSpPr>
        <p:spPr>
          <a:xfrm>
            <a:off x="6594475" y="7219947"/>
            <a:ext cx="1841500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b="1" dirty="0">
                <a:solidFill>
                  <a:srgbClr val="EFEFE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Indexing:</a:t>
            </a:r>
            <a:pPr>
              <a:lnSpc>
                <a:spcPct val="120000"/>
              </a:lnSpc>
            </a:pPr>
            <a:r>
              <a:rPr lang="en-US" sz="875" dirty="0">
                <a:solidFill>
                  <a:srgbClr val="8F8F8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 Optimized for 20K records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19191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54419" y="354419"/>
            <a:ext cx="11545186" cy="17720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77" b="1" spc="49" kern="0" dirty="0">
                <a:solidFill>
                  <a:srgbClr val="6366F1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ACTIONABLE INSIGHTS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54419" y="602512"/>
            <a:ext cx="11695814" cy="42530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349" b="1" dirty="0">
                <a:solidFill>
                  <a:srgbClr val="EFEFE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Strategic Recommendations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57963" y="1244009"/>
            <a:ext cx="5642344" cy="2541181"/>
          </a:xfrm>
          <a:custGeom>
            <a:avLst/>
            <a:gdLst/>
            <a:ahLst/>
            <a:cxnLst/>
            <a:rect l="l" t="t" r="r" b="b"/>
            <a:pathLst>
              <a:path w="5642344" h="2541181">
                <a:moveTo>
                  <a:pt x="106323" y="0"/>
                </a:moveTo>
                <a:lnTo>
                  <a:pt x="5536021" y="0"/>
                </a:lnTo>
                <a:cubicBezTo>
                  <a:pt x="5594742" y="0"/>
                  <a:pt x="5642344" y="47602"/>
                  <a:pt x="5642344" y="106323"/>
                </a:cubicBezTo>
                <a:lnTo>
                  <a:pt x="5642344" y="2434858"/>
                </a:lnTo>
                <a:cubicBezTo>
                  <a:pt x="5642344" y="2493579"/>
                  <a:pt x="5594742" y="2541181"/>
                  <a:pt x="5536021" y="2541181"/>
                </a:cubicBezTo>
                <a:lnTo>
                  <a:pt x="106323" y="2541181"/>
                </a:lnTo>
                <a:cubicBezTo>
                  <a:pt x="47602" y="2541181"/>
                  <a:pt x="0" y="2493579"/>
                  <a:pt x="0" y="2434858"/>
                </a:cubicBezTo>
                <a:lnTo>
                  <a:pt x="0" y="106323"/>
                </a:lnTo>
                <a:cubicBezTo>
                  <a:pt x="0" y="47642"/>
                  <a:pt x="47642" y="0"/>
                  <a:pt x="106323" y="0"/>
                </a:cubicBezTo>
                <a:close/>
              </a:path>
            </a:pathLst>
          </a:custGeom>
          <a:solidFill>
            <a:srgbClr val="262626"/>
          </a:solidFill>
          <a:ln w="10160">
            <a:solidFill>
              <a:srgbClr val="333333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574158" y="1460203"/>
            <a:ext cx="425302" cy="425302"/>
          </a:xfrm>
          <a:custGeom>
            <a:avLst/>
            <a:gdLst/>
            <a:ahLst/>
            <a:cxnLst/>
            <a:rect l="l" t="t" r="r" b="b"/>
            <a:pathLst>
              <a:path w="425302" h="425302">
                <a:moveTo>
                  <a:pt x="70885" y="0"/>
                </a:moveTo>
                <a:lnTo>
                  <a:pt x="354417" y="0"/>
                </a:lnTo>
                <a:cubicBezTo>
                  <a:pt x="393566" y="0"/>
                  <a:pt x="425302" y="31736"/>
                  <a:pt x="425302" y="70885"/>
                </a:cubicBezTo>
                <a:lnTo>
                  <a:pt x="425302" y="354417"/>
                </a:lnTo>
                <a:cubicBezTo>
                  <a:pt x="425302" y="393566"/>
                  <a:pt x="393566" y="425302"/>
                  <a:pt x="354417" y="425302"/>
                </a:cubicBezTo>
                <a:lnTo>
                  <a:pt x="70885" y="425302"/>
                </a:lnTo>
                <a:cubicBezTo>
                  <a:pt x="31736" y="425302"/>
                  <a:pt x="0" y="393566"/>
                  <a:pt x="0" y="354417"/>
                </a:cubicBezTo>
                <a:lnTo>
                  <a:pt x="0" y="70885"/>
                </a:lnTo>
                <a:cubicBezTo>
                  <a:pt x="0" y="31736"/>
                  <a:pt x="31736" y="0"/>
                  <a:pt x="70885" y="0"/>
                </a:cubicBezTo>
                <a:close/>
              </a:path>
            </a:pathLst>
          </a:custGeom>
          <a:solidFill>
            <a:srgbClr val="6366F1">
              <a:alpha val="20000"/>
            </a:srgbClr>
          </a:solidFill>
          <a:ln/>
        </p:spPr>
      </p:sp>
      <p:sp>
        <p:nvSpPr>
          <p:cNvPr id="6" name="Shape 4"/>
          <p:cNvSpPr/>
          <p:nvPr/>
        </p:nvSpPr>
        <p:spPr>
          <a:xfrm>
            <a:off x="698205" y="1584249"/>
            <a:ext cx="177209" cy="177209"/>
          </a:xfrm>
          <a:custGeom>
            <a:avLst/>
            <a:gdLst/>
            <a:ahLst/>
            <a:cxnLst/>
            <a:rect l="l" t="t" r="r" b="b"/>
            <a:pathLst>
              <a:path w="177209" h="177209">
                <a:moveTo>
                  <a:pt x="88605" y="0"/>
                </a:moveTo>
                <a:cubicBezTo>
                  <a:pt x="137507" y="0"/>
                  <a:pt x="177209" y="39702"/>
                  <a:pt x="177209" y="88605"/>
                </a:cubicBezTo>
                <a:cubicBezTo>
                  <a:pt x="177209" y="137507"/>
                  <a:pt x="137507" y="177209"/>
                  <a:pt x="88605" y="177209"/>
                </a:cubicBezTo>
                <a:cubicBezTo>
                  <a:pt x="39702" y="177209"/>
                  <a:pt x="0" y="137507"/>
                  <a:pt x="0" y="88605"/>
                </a:cubicBezTo>
                <a:cubicBezTo>
                  <a:pt x="0" y="39702"/>
                  <a:pt x="39702" y="0"/>
                  <a:pt x="88605" y="0"/>
                </a:cubicBezTo>
                <a:close/>
                <a:moveTo>
                  <a:pt x="80298" y="41533"/>
                </a:moveTo>
                <a:lnTo>
                  <a:pt x="80298" y="88605"/>
                </a:lnTo>
                <a:cubicBezTo>
                  <a:pt x="80298" y="91374"/>
                  <a:pt x="81682" y="93969"/>
                  <a:pt x="84001" y="95527"/>
                </a:cubicBezTo>
                <a:lnTo>
                  <a:pt x="117228" y="117678"/>
                </a:lnTo>
                <a:cubicBezTo>
                  <a:pt x="121035" y="120239"/>
                  <a:pt x="126192" y="119201"/>
                  <a:pt x="128754" y="115359"/>
                </a:cubicBezTo>
                <a:cubicBezTo>
                  <a:pt x="131315" y="111517"/>
                  <a:pt x="130277" y="106395"/>
                  <a:pt x="126435" y="103834"/>
                </a:cubicBezTo>
                <a:lnTo>
                  <a:pt x="96911" y="84174"/>
                </a:lnTo>
                <a:lnTo>
                  <a:pt x="96911" y="41533"/>
                </a:lnTo>
                <a:cubicBezTo>
                  <a:pt x="96911" y="36930"/>
                  <a:pt x="93208" y="33227"/>
                  <a:pt x="88605" y="33227"/>
                </a:cubicBezTo>
                <a:cubicBezTo>
                  <a:pt x="84001" y="33227"/>
                  <a:pt x="80298" y="36930"/>
                  <a:pt x="80298" y="41533"/>
                </a:cubicBezTo>
                <a:close/>
              </a:path>
            </a:pathLst>
          </a:custGeom>
          <a:solidFill>
            <a:srgbClr val="6366F1"/>
          </a:solidFill>
          <a:ln/>
        </p:spPr>
      </p:sp>
      <p:sp>
        <p:nvSpPr>
          <p:cNvPr id="7" name="Text 5"/>
          <p:cNvSpPr/>
          <p:nvPr/>
        </p:nvSpPr>
        <p:spPr>
          <a:xfrm>
            <a:off x="1105786" y="1460203"/>
            <a:ext cx="2029047" cy="24809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95" b="1" dirty="0">
                <a:solidFill>
                  <a:srgbClr val="EFEFE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Peak Hour Optimization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1105786" y="1708296"/>
            <a:ext cx="2002465" cy="17720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77" dirty="0">
                <a:solidFill>
                  <a:srgbClr val="8F8F8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Driver Allocation Strategy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591879" y="2062715"/>
            <a:ext cx="141767" cy="141767"/>
          </a:xfrm>
          <a:custGeom>
            <a:avLst/>
            <a:gdLst/>
            <a:ahLst/>
            <a:cxnLst/>
            <a:rect l="l" t="t" r="r" b="b"/>
            <a:pathLst>
              <a:path w="141767" h="141767">
                <a:moveTo>
                  <a:pt x="139165" y="77141"/>
                </a:moveTo>
                <a:cubicBezTo>
                  <a:pt x="142626" y="73680"/>
                  <a:pt x="142626" y="68059"/>
                  <a:pt x="139165" y="64598"/>
                </a:cubicBezTo>
                <a:lnTo>
                  <a:pt x="94862" y="20296"/>
                </a:lnTo>
                <a:cubicBezTo>
                  <a:pt x="91401" y="16835"/>
                  <a:pt x="85780" y="16835"/>
                  <a:pt x="82319" y="20296"/>
                </a:cubicBezTo>
                <a:cubicBezTo>
                  <a:pt x="78858" y="23757"/>
                  <a:pt x="78858" y="29378"/>
                  <a:pt x="82319" y="32839"/>
                </a:cubicBezTo>
                <a:lnTo>
                  <a:pt x="111503" y="62023"/>
                </a:lnTo>
                <a:lnTo>
                  <a:pt x="8860" y="62023"/>
                </a:lnTo>
                <a:cubicBezTo>
                  <a:pt x="3960" y="62023"/>
                  <a:pt x="0" y="65983"/>
                  <a:pt x="0" y="70884"/>
                </a:cubicBezTo>
                <a:cubicBezTo>
                  <a:pt x="0" y="75785"/>
                  <a:pt x="3960" y="79744"/>
                  <a:pt x="8860" y="79744"/>
                </a:cubicBezTo>
                <a:lnTo>
                  <a:pt x="111503" y="79744"/>
                </a:lnTo>
                <a:lnTo>
                  <a:pt x="82319" y="108928"/>
                </a:lnTo>
                <a:cubicBezTo>
                  <a:pt x="78858" y="112389"/>
                  <a:pt x="78858" y="118010"/>
                  <a:pt x="82319" y="121471"/>
                </a:cubicBezTo>
                <a:cubicBezTo>
                  <a:pt x="85780" y="124933"/>
                  <a:pt x="91401" y="124933"/>
                  <a:pt x="94862" y="121471"/>
                </a:cubicBezTo>
                <a:lnTo>
                  <a:pt x="139165" y="77169"/>
                </a:lnTo>
                <a:close/>
              </a:path>
            </a:pathLst>
          </a:custGeom>
          <a:solidFill>
            <a:srgbClr val="6366F1"/>
          </a:solidFill>
          <a:ln/>
        </p:spPr>
      </p:sp>
      <p:sp>
        <p:nvSpPr>
          <p:cNvPr id="10" name="Text 8"/>
          <p:cNvSpPr/>
          <p:nvPr/>
        </p:nvSpPr>
        <p:spPr>
          <a:xfrm>
            <a:off x="822251" y="2027273"/>
            <a:ext cx="4182140" cy="17720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77" b="1" dirty="0">
                <a:solidFill>
                  <a:srgbClr val="EFEFE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10 AM Focus:</a:t>
            </a:r>
            <a:pPr>
              <a:lnSpc>
                <a:spcPct val="120000"/>
              </a:lnSpc>
            </a:pPr>
            <a:r>
              <a:rPr lang="en-US" sz="977" dirty="0">
                <a:solidFill>
                  <a:srgbClr val="8F8F8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 Increase driver availability by 25% during peak morning hours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591879" y="2346249"/>
            <a:ext cx="141767" cy="141767"/>
          </a:xfrm>
          <a:custGeom>
            <a:avLst/>
            <a:gdLst/>
            <a:ahLst/>
            <a:cxnLst/>
            <a:rect l="l" t="t" r="r" b="b"/>
            <a:pathLst>
              <a:path w="141767" h="141767">
                <a:moveTo>
                  <a:pt x="139165" y="77141"/>
                </a:moveTo>
                <a:cubicBezTo>
                  <a:pt x="142626" y="73680"/>
                  <a:pt x="142626" y="68059"/>
                  <a:pt x="139165" y="64598"/>
                </a:cubicBezTo>
                <a:lnTo>
                  <a:pt x="94862" y="20296"/>
                </a:lnTo>
                <a:cubicBezTo>
                  <a:pt x="91401" y="16835"/>
                  <a:pt x="85780" y="16835"/>
                  <a:pt x="82319" y="20296"/>
                </a:cubicBezTo>
                <a:cubicBezTo>
                  <a:pt x="78858" y="23757"/>
                  <a:pt x="78858" y="29378"/>
                  <a:pt x="82319" y="32839"/>
                </a:cubicBezTo>
                <a:lnTo>
                  <a:pt x="111503" y="62023"/>
                </a:lnTo>
                <a:lnTo>
                  <a:pt x="8860" y="62023"/>
                </a:lnTo>
                <a:cubicBezTo>
                  <a:pt x="3960" y="62023"/>
                  <a:pt x="0" y="65983"/>
                  <a:pt x="0" y="70884"/>
                </a:cubicBezTo>
                <a:cubicBezTo>
                  <a:pt x="0" y="75785"/>
                  <a:pt x="3960" y="79744"/>
                  <a:pt x="8860" y="79744"/>
                </a:cubicBezTo>
                <a:lnTo>
                  <a:pt x="111503" y="79744"/>
                </a:lnTo>
                <a:lnTo>
                  <a:pt x="82319" y="108928"/>
                </a:lnTo>
                <a:cubicBezTo>
                  <a:pt x="78858" y="112389"/>
                  <a:pt x="78858" y="118010"/>
                  <a:pt x="82319" y="121471"/>
                </a:cubicBezTo>
                <a:cubicBezTo>
                  <a:pt x="85780" y="124933"/>
                  <a:pt x="91401" y="124933"/>
                  <a:pt x="94862" y="121471"/>
                </a:cubicBezTo>
                <a:lnTo>
                  <a:pt x="139165" y="77169"/>
                </a:lnTo>
                <a:close/>
              </a:path>
            </a:pathLst>
          </a:custGeom>
          <a:solidFill>
            <a:srgbClr val="6366F1"/>
          </a:solidFill>
          <a:ln/>
        </p:spPr>
      </p:sp>
      <p:sp>
        <p:nvSpPr>
          <p:cNvPr id="12" name="Text 10"/>
          <p:cNvSpPr/>
          <p:nvPr/>
        </p:nvSpPr>
        <p:spPr>
          <a:xfrm>
            <a:off x="822251" y="2310808"/>
            <a:ext cx="4385930" cy="17720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77" b="1" dirty="0">
                <a:solidFill>
                  <a:srgbClr val="EFEFE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7-8 PM Surge:</a:t>
            </a:r>
            <a:pPr>
              <a:lnSpc>
                <a:spcPct val="120000"/>
              </a:lnSpc>
            </a:pPr>
            <a:r>
              <a:rPr lang="en-US" sz="977" dirty="0">
                <a:solidFill>
                  <a:srgbClr val="8F8F8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 Deploy additional drivers for evening rush (1,189 bookings/hour)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591879" y="2629784"/>
            <a:ext cx="141767" cy="141767"/>
          </a:xfrm>
          <a:custGeom>
            <a:avLst/>
            <a:gdLst/>
            <a:ahLst/>
            <a:cxnLst/>
            <a:rect l="l" t="t" r="r" b="b"/>
            <a:pathLst>
              <a:path w="141767" h="141767">
                <a:moveTo>
                  <a:pt x="139165" y="77141"/>
                </a:moveTo>
                <a:cubicBezTo>
                  <a:pt x="142626" y="73680"/>
                  <a:pt x="142626" y="68059"/>
                  <a:pt x="139165" y="64598"/>
                </a:cubicBezTo>
                <a:lnTo>
                  <a:pt x="94862" y="20296"/>
                </a:lnTo>
                <a:cubicBezTo>
                  <a:pt x="91401" y="16835"/>
                  <a:pt x="85780" y="16835"/>
                  <a:pt x="82319" y="20296"/>
                </a:cubicBezTo>
                <a:cubicBezTo>
                  <a:pt x="78858" y="23757"/>
                  <a:pt x="78858" y="29378"/>
                  <a:pt x="82319" y="32839"/>
                </a:cubicBezTo>
                <a:lnTo>
                  <a:pt x="111503" y="62023"/>
                </a:lnTo>
                <a:lnTo>
                  <a:pt x="8860" y="62023"/>
                </a:lnTo>
                <a:cubicBezTo>
                  <a:pt x="3960" y="62023"/>
                  <a:pt x="0" y="65983"/>
                  <a:pt x="0" y="70884"/>
                </a:cubicBezTo>
                <a:cubicBezTo>
                  <a:pt x="0" y="75785"/>
                  <a:pt x="3960" y="79744"/>
                  <a:pt x="8860" y="79744"/>
                </a:cubicBezTo>
                <a:lnTo>
                  <a:pt x="111503" y="79744"/>
                </a:lnTo>
                <a:lnTo>
                  <a:pt x="82319" y="108928"/>
                </a:lnTo>
                <a:cubicBezTo>
                  <a:pt x="78858" y="112389"/>
                  <a:pt x="78858" y="118010"/>
                  <a:pt x="82319" y="121471"/>
                </a:cubicBezTo>
                <a:cubicBezTo>
                  <a:pt x="85780" y="124933"/>
                  <a:pt x="91401" y="124933"/>
                  <a:pt x="94862" y="121471"/>
                </a:cubicBezTo>
                <a:lnTo>
                  <a:pt x="139165" y="77169"/>
                </a:lnTo>
                <a:close/>
              </a:path>
            </a:pathLst>
          </a:custGeom>
          <a:solidFill>
            <a:srgbClr val="6366F1"/>
          </a:solidFill>
          <a:ln/>
        </p:spPr>
      </p:sp>
      <p:sp>
        <p:nvSpPr>
          <p:cNvPr id="14" name="Text 12"/>
          <p:cNvSpPr/>
          <p:nvPr/>
        </p:nvSpPr>
        <p:spPr>
          <a:xfrm>
            <a:off x="822251" y="2594342"/>
            <a:ext cx="4625163" cy="17720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77" b="1" dirty="0">
                <a:solidFill>
                  <a:srgbClr val="EFEFE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Dynamic Pricing:</a:t>
            </a:r>
            <a:pPr>
              <a:lnSpc>
                <a:spcPct val="120000"/>
              </a:lnSpc>
            </a:pPr>
            <a:r>
              <a:rPr lang="en-US" sz="977" dirty="0">
                <a:solidFill>
                  <a:srgbClr val="8F8F8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 Implement surge pricing during peak windows to balance demand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577702" y="2916863"/>
            <a:ext cx="5208181" cy="645042"/>
          </a:xfrm>
          <a:custGeom>
            <a:avLst/>
            <a:gdLst/>
            <a:ahLst/>
            <a:cxnLst/>
            <a:rect l="l" t="t" r="r" b="b"/>
            <a:pathLst>
              <a:path w="5208181" h="645042">
                <a:moveTo>
                  <a:pt x="70884" y="0"/>
                </a:moveTo>
                <a:lnTo>
                  <a:pt x="5137298" y="0"/>
                </a:lnTo>
                <a:cubicBezTo>
                  <a:pt x="5176446" y="0"/>
                  <a:pt x="5208181" y="31736"/>
                  <a:pt x="5208181" y="70884"/>
                </a:cubicBezTo>
                <a:lnTo>
                  <a:pt x="5208181" y="574158"/>
                </a:lnTo>
                <a:cubicBezTo>
                  <a:pt x="5208181" y="613306"/>
                  <a:pt x="5176446" y="645042"/>
                  <a:pt x="5137298" y="645042"/>
                </a:cubicBezTo>
                <a:lnTo>
                  <a:pt x="70884" y="645042"/>
                </a:lnTo>
                <a:cubicBezTo>
                  <a:pt x="31736" y="645042"/>
                  <a:pt x="0" y="613306"/>
                  <a:pt x="0" y="574158"/>
                </a:cubicBezTo>
                <a:lnTo>
                  <a:pt x="0" y="70884"/>
                </a:lnTo>
                <a:cubicBezTo>
                  <a:pt x="0" y="31762"/>
                  <a:pt x="31762" y="0"/>
                  <a:pt x="70884" y="0"/>
                </a:cubicBezTo>
                <a:close/>
              </a:path>
            </a:pathLst>
          </a:custGeom>
          <a:solidFill>
            <a:srgbClr val="191919"/>
          </a:solidFill>
          <a:ln w="10160">
            <a:solidFill>
              <a:srgbClr val="333333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687572" y="3026731"/>
            <a:ext cx="5050465" cy="17720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77" dirty="0">
                <a:solidFill>
                  <a:srgbClr val="8F8F8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Expected Impact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687572" y="3203941"/>
            <a:ext cx="5068186" cy="24809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56" b="1" dirty="0">
                <a:solidFill>
                  <a:srgbClr val="22C55E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+8% Completion Rate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6188149" y="1244009"/>
            <a:ext cx="5642344" cy="2541181"/>
          </a:xfrm>
          <a:custGeom>
            <a:avLst/>
            <a:gdLst/>
            <a:ahLst/>
            <a:cxnLst/>
            <a:rect l="l" t="t" r="r" b="b"/>
            <a:pathLst>
              <a:path w="5642344" h="2541181">
                <a:moveTo>
                  <a:pt x="106323" y="0"/>
                </a:moveTo>
                <a:lnTo>
                  <a:pt x="5536021" y="0"/>
                </a:lnTo>
                <a:cubicBezTo>
                  <a:pt x="5594742" y="0"/>
                  <a:pt x="5642344" y="47602"/>
                  <a:pt x="5642344" y="106323"/>
                </a:cubicBezTo>
                <a:lnTo>
                  <a:pt x="5642344" y="2434858"/>
                </a:lnTo>
                <a:cubicBezTo>
                  <a:pt x="5642344" y="2493579"/>
                  <a:pt x="5594742" y="2541181"/>
                  <a:pt x="5536021" y="2541181"/>
                </a:cubicBezTo>
                <a:lnTo>
                  <a:pt x="106323" y="2541181"/>
                </a:lnTo>
                <a:cubicBezTo>
                  <a:pt x="47602" y="2541181"/>
                  <a:pt x="0" y="2493579"/>
                  <a:pt x="0" y="2434858"/>
                </a:cubicBezTo>
                <a:lnTo>
                  <a:pt x="0" y="106323"/>
                </a:lnTo>
                <a:cubicBezTo>
                  <a:pt x="0" y="47642"/>
                  <a:pt x="47642" y="0"/>
                  <a:pt x="106323" y="0"/>
                </a:cubicBezTo>
                <a:close/>
              </a:path>
            </a:pathLst>
          </a:custGeom>
          <a:solidFill>
            <a:srgbClr val="262626"/>
          </a:solidFill>
          <a:ln w="10160">
            <a:solidFill>
              <a:srgbClr val="333333"/>
            </a:solidFill>
            <a:prstDash val="solid"/>
          </a:ln>
        </p:spPr>
      </p:sp>
      <p:sp>
        <p:nvSpPr>
          <p:cNvPr id="19" name="Shape 17"/>
          <p:cNvSpPr/>
          <p:nvPr/>
        </p:nvSpPr>
        <p:spPr>
          <a:xfrm>
            <a:off x="6404344" y="1460203"/>
            <a:ext cx="425302" cy="425302"/>
          </a:xfrm>
          <a:custGeom>
            <a:avLst/>
            <a:gdLst/>
            <a:ahLst/>
            <a:cxnLst/>
            <a:rect l="l" t="t" r="r" b="b"/>
            <a:pathLst>
              <a:path w="425302" h="425302">
                <a:moveTo>
                  <a:pt x="70885" y="0"/>
                </a:moveTo>
                <a:lnTo>
                  <a:pt x="354417" y="0"/>
                </a:lnTo>
                <a:cubicBezTo>
                  <a:pt x="393566" y="0"/>
                  <a:pt x="425302" y="31736"/>
                  <a:pt x="425302" y="70885"/>
                </a:cubicBezTo>
                <a:lnTo>
                  <a:pt x="425302" y="354417"/>
                </a:lnTo>
                <a:cubicBezTo>
                  <a:pt x="425302" y="393566"/>
                  <a:pt x="393566" y="425302"/>
                  <a:pt x="354417" y="425302"/>
                </a:cubicBezTo>
                <a:lnTo>
                  <a:pt x="70885" y="425302"/>
                </a:lnTo>
                <a:cubicBezTo>
                  <a:pt x="31736" y="425302"/>
                  <a:pt x="0" y="393566"/>
                  <a:pt x="0" y="354417"/>
                </a:cubicBezTo>
                <a:lnTo>
                  <a:pt x="0" y="70885"/>
                </a:lnTo>
                <a:cubicBezTo>
                  <a:pt x="0" y="31736"/>
                  <a:pt x="31736" y="0"/>
                  <a:pt x="70885" y="0"/>
                </a:cubicBezTo>
                <a:close/>
              </a:path>
            </a:pathLst>
          </a:custGeom>
          <a:solidFill>
            <a:srgbClr val="EF4444">
              <a:alpha val="20000"/>
            </a:srgbClr>
          </a:solidFill>
          <a:ln/>
        </p:spPr>
      </p:sp>
      <p:sp>
        <p:nvSpPr>
          <p:cNvPr id="20" name="Shape 18"/>
          <p:cNvSpPr/>
          <p:nvPr/>
        </p:nvSpPr>
        <p:spPr>
          <a:xfrm>
            <a:off x="6528391" y="1584249"/>
            <a:ext cx="177209" cy="177209"/>
          </a:xfrm>
          <a:custGeom>
            <a:avLst/>
            <a:gdLst/>
            <a:ahLst/>
            <a:cxnLst/>
            <a:rect l="l" t="t" r="r" b="b"/>
            <a:pathLst>
              <a:path w="177209" h="177209">
                <a:moveTo>
                  <a:pt x="177209" y="33227"/>
                </a:moveTo>
                <a:cubicBezTo>
                  <a:pt x="177209" y="50602"/>
                  <a:pt x="156754" y="76525"/>
                  <a:pt x="147928" y="86874"/>
                </a:cubicBezTo>
                <a:cubicBezTo>
                  <a:pt x="146613" y="88397"/>
                  <a:pt x="144675" y="88985"/>
                  <a:pt x="142910" y="88605"/>
                </a:cubicBezTo>
                <a:lnTo>
                  <a:pt x="110756" y="88605"/>
                </a:lnTo>
                <a:cubicBezTo>
                  <a:pt x="104630" y="88605"/>
                  <a:pt x="99680" y="93554"/>
                  <a:pt x="99680" y="99680"/>
                </a:cubicBezTo>
                <a:cubicBezTo>
                  <a:pt x="99680" y="105806"/>
                  <a:pt x="104630" y="110756"/>
                  <a:pt x="110756" y="110756"/>
                </a:cubicBezTo>
                <a:lnTo>
                  <a:pt x="143983" y="110756"/>
                </a:lnTo>
                <a:cubicBezTo>
                  <a:pt x="162326" y="110756"/>
                  <a:pt x="177209" y="125639"/>
                  <a:pt x="177209" y="143983"/>
                </a:cubicBezTo>
                <a:cubicBezTo>
                  <a:pt x="177209" y="162326"/>
                  <a:pt x="162326" y="177209"/>
                  <a:pt x="143983" y="177209"/>
                </a:cubicBezTo>
                <a:lnTo>
                  <a:pt x="48317" y="177209"/>
                </a:lnTo>
                <a:cubicBezTo>
                  <a:pt x="51328" y="173783"/>
                  <a:pt x="54997" y="169387"/>
                  <a:pt x="58701" y="164472"/>
                </a:cubicBezTo>
                <a:cubicBezTo>
                  <a:pt x="60881" y="161565"/>
                  <a:pt x="63131" y="158381"/>
                  <a:pt x="65277" y="155058"/>
                </a:cubicBezTo>
                <a:lnTo>
                  <a:pt x="143983" y="155058"/>
                </a:lnTo>
                <a:cubicBezTo>
                  <a:pt x="150109" y="155058"/>
                  <a:pt x="155058" y="150109"/>
                  <a:pt x="155058" y="143983"/>
                </a:cubicBezTo>
                <a:cubicBezTo>
                  <a:pt x="155058" y="137856"/>
                  <a:pt x="150109" y="132907"/>
                  <a:pt x="143983" y="132907"/>
                </a:cubicBezTo>
                <a:lnTo>
                  <a:pt x="110756" y="132907"/>
                </a:lnTo>
                <a:cubicBezTo>
                  <a:pt x="92412" y="132907"/>
                  <a:pt x="77529" y="118024"/>
                  <a:pt x="77529" y="99680"/>
                </a:cubicBezTo>
                <a:cubicBezTo>
                  <a:pt x="77529" y="81336"/>
                  <a:pt x="92412" y="66453"/>
                  <a:pt x="110756" y="66453"/>
                </a:cubicBezTo>
                <a:lnTo>
                  <a:pt x="124531" y="66453"/>
                </a:lnTo>
                <a:cubicBezTo>
                  <a:pt x="117263" y="55551"/>
                  <a:pt x="110756" y="43022"/>
                  <a:pt x="110756" y="33227"/>
                </a:cubicBezTo>
                <a:cubicBezTo>
                  <a:pt x="110756" y="14883"/>
                  <a:pt x="125639" y="0"/>
                  <a:pt x="143983" y="0"/>
                </a:cubicBezTo>
                <a:cubicBezTo>
                  <a:pt x="162326" y="0"/>
                  <a:pt x="177209" y="14883"/>
                  <a:pt x="177209" y="33227"/>
                </a:cubicBezTo>
                <a:close/>
                <a:moveTo>
                  <a:pt x="40530" y="169283"/>
                </a:moveTo>
                <a:cubicBezTo>
                  <a:pt x="39214" y="170772"/>
                  <a:pt x="38038" y="172087"/>
                  <a:pt x="37034" y="173194"/>
                </a:cubicBezTo>
                <a:lnTo>
                  <a:pt x="36411" y="173887"/>
                </a:lnTo>
                <a:lnTo>
                  <a:pt x="36342" y="173817"/>
                </a:lnTo>
                <a:cubicBezTo>
                  <a:pt x="34265" y="175410"/>
                  <a:pt x="31289" y="175202"/>
                  <a:pt x="29420" y="173194"/>
                </a:cubicBezTo>
                <a:cubicBezTo>
                  <a:pt x="20697" y="163711"/>
                  <a:pt x="0" y="139310"/>
                  <a:pt x="0" y="121831"/>
                </a:cubicBezTo>
                <a:cubicBezTo>
                  <a:pt x="0" y="103487"/>
                  <a:pt x="14883" y="88605"/>
                  <a:pt x="33227" y="88605"/>
                </a:cubicBezTo>
                <a:cubicBezTo>
                  <a:pt x="51571" y="88605"/>
                  <a:pt x="66453" y="103487"/>
                  <a:pt x="66453" y="121831"/>
                </a:cubicBezTo>
                <a:cubicBezTo>
                  <a:pt x="66453" y="132215"/>
                  <a:pt x="59151" y="145021"/>
                  <a:pt x="51398" y="155716"/>
                </a:cubicBezTo>
                <a:cubicBezTo>
                  <a:pt x="47694" y="160804"/>
                  <a:pt x="43887" y="165407"/>
                  <a:pt x="40737" y="169041"/>
                </a:cubicBezTo>
                <a:lnTo>
                  <a:pt x="40530" y="169283"/>
                </a:lnTo>
                <a:close/>
                <a:moveTo>
                  <a:pt x="44302" y="121831"/>
                </a:moveTo>
                <a:cubicBezTo>
                  <a:pt x="44302" y="115719"/>
                  <a:pt x="39340" y="110756"/>
                  <a:pt x="33227" y="110756"/>
                </a:cubicBezTo>
                <a:cubicBezTo>
                  <a:pt x="27114" y="110756"/>
                  <a:pt x="22151" y="115719"/>
                  <a:pt x="22151" y="121831"/>
                </a:cubicBezTo>
                <a:cubicBezTo>
                  <a:pt x="22151" y="127944"/>
                  <a:pt x="27114" y="132907"/>
                  <a:pt x="33227" y="132907"/>
                </a:cubicBezTo>
                <a:cubicBezTo>
                  <a:pt x="39340" y="132907"/>
                  <a:pt x="44302" y="127944"/>
                  <a:pt x="44302" y="121831"/>
                </a:cubicBezTo>
                <a:close/>
                <a:moveTo>
                  <a:pt x="143983" y="44302"/>
                </a:moveTo>
                <a:cubicBezTo>
                  <a:pt x="150095" y="44302"/>
                  <a:pt x="155058" y="39340"/>
                  <a:pt x="155058" y="33227"/>
                </a:cubicBezTo>
                <a:cubicBezTo>
                  <a:pt x="155058" y="27114"/>
                  <a:pt x="150095" y="22151"/>
                  <a:pt x="143983" y="22151"/>
                </a:cubicBezTo>
                <a:cubicBezTo>
                  <a:pt x="137870" y="22151"/>
                  <a:pt x="132907" y="27114"/>
                  <a:pt x="132907" y="33227"/>
                </a:cubicBezTo>
                <a:cubicBezTo>
                  <a:pt x="132907" y="39340"/>
                  <a:pt x="137870" y="44302"/>
                  <a:pt x="143983" y="44302"/>
                </a:cubicBezTo>
                <a:close/>
              </a:path>
            </a:pathLst>
          </a:custGeom>
          <a:solidFill>
            <a:srgbClr val="EF4444"/>
          </a:solidFill>
          <a:ln/>
        </p:spPr>
      </p:sp>
      <p:sp>
        <p:nvSpPr>
          <p:cNvPr id="21" name="Text 19"/>
          <p:cNvSpPr/>
          <p:nvPr/>
        </p:nvSpPr>
        <p:spPr>
          <a:xfrm>
            <a:off x="6935972" y="1460203"/>
            <a:ext cx="2454349" cy="24809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95" b="1" dirty="0">
                <a:solidFill>
                  <a:srgbClr val="EFEFE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High-Risk Route Intervention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6935972" y="1708296"/>
            <a:ext cx="2427767" cy="17720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77" dirty="0">
                <a:solidFill>
                  <a:srgbClr val="8F8F8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Targeted Problem Resolution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6422065" y="2062715"/>
            <a:ext cx="141767" cy="141767"/>
          </a:xfrm>
          <a:custGeom>
            <a:avLst/>
            <a:gdLst/>
            <a:ahLst/>
            <a:cxnLst/>
            <a:rect l="l" t="t" r="r" b="b"/>
            <a:pathLst>
              <a:path w="141767" h="141767">
                <a:moveTo>
                  <a:pt x="139165" y="77141"/>
                </a:moveTo>
                <a:cubicBezTo>
                  <a:pt x="142626" y="73680"/>
                  <a:pt x="142626" y="68059"/>
                  <a:pt x="139165" y="64598"/>
                </a:cubicBezTo>
                <a:lnTo>
                  <a:pt x="94862" y="20296"/>
                </a:lnTo>
                <a:cubicBezTo>
                  <a:pt x="91401" y="16835"/>
                  <a:pt x="85780" y="16835"/>
                  <a:pt x="82319" y="20296"/>
                </a:cubicBezTo>
                <a:cubicBezTo>
                  <a:pt x="78858" y="23757"/>
                  <a:pt x="78858" y="29378"/>
                  <a:pt x="82319" y="32839"/>
                </a:cubicBezTo>
                <a:lnTo>
                  <a:pt x="111503" y="62023"/>
                </a:lnTo>
                <a:lnTo>
                  <a:pt x="8860" y="62023"/>
                </a:lnTo>
                <a:cubicBezTo>
                  <a:pt x="3960" y="62023"/>
                  <a:pt x="0" y="65983"/>
                  <a:pt x="0" y="70884"/>
                </a:cubicBezTo>
                <a:cubicBezTo>
                  <a:pt x="0" y="75785"/>
                  <a:pt x="3960" y="79744"/>
                  <a:pt x="8860" y="79744"/>
                </a:cubicBezTo>
                <a:lnTo>
                  <a:pt x="111503" y="79744"/>
                </a:lnTo>
                <a:lnTo>
                  <a:pt x="82319" y="108928"/>
                </a:lnTo>
                <a:cubicBezTo>
                  <a:pt x="78858" y="112389"/>
                  <a:pt x="78858" y="118010"/>
                  <a:pt x="82319" y="121471"/>
                </a:cubicBezTo>
                <a:cubicBezTo>
                  <a:pt x="85780" y="124933"/>
                  <a:pt x="91401" y="124933"/>
                  <a:pt x="94862" y="121471"/>
                </a:cubicBezTo>
                <a:lnTo>
                  <a:pt x="139165" y="77169"/>
                </a:lnTo>
                <a:close/>
              </a:path>
            </a:pathLst>
          </a:custGeom>
          <a:solidFill>
            <a:srgbClr val="EF4444"/>
          </a:solidFill>
          <a:ln/>
        </p:spPr>
      </p:sp>
      <p:sp>
        <p:nvSpPr>
          <p:cNvPr id="24" name="Text 22"/>
          <p:cNvSpPr/>
          <p:nvPr/>
        </p:nvSpPr>
        <p:spPr>
          <a:xfrm>
            <a:off x="6652437" y="2027273"/>
            <a:ext cx="3756837" cy="17720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77" b="1" dirty="0">
                <a:solidFill>
                  <a:srgbClr val="EFEFE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Gurgaon → Airport:</a:t>
            </a:r>
            <a:pPr>
              <a:lnSpc>
                <a:spcPct val="120000"/>
              </a:lnSpc>
            </a:pPr>
            <a:r>
              <a:rPr lang="en-US" sz="977" dirty="0">
                <a:solidFill>
                  <a:srgbClr val="8F8F8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 42% failure rate - deploy dedicated airport fleet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6422065" y="2346249"/>
            <a:ext cx="141767" cy="141767"/>
          </a:xfrm>
          <a:custGeom>
            <a:avLst/>
            <a:gdLst/>
            <a:ahLst/>
            <a:cxnLst/>
            <a:rect l="l" t="t" r="r" b="b"/>
            <a:pathLst>
              <a:path w="141767" h="141767">
                <a:moveTo>
                  <a:pt x="139165" y="77141"/>
                </a:moveTo>
                <a:cubicBezTo>
                  <a:pt x="142626" y="73680"/>
                  <a:pt x="142626" y="68059"/>
                  <a:pt x="139165" y="64598"/>
                </a:cubicBezTo>
                <a:lnTo>
                  <a:pt x="94862" y="20296"/>
                </a:lnTo>
                <a:cubicBezTo>
                  <a:pt x="91401" y="16835"/>
                  <a:pt x="85780" y="16835"/>
                  <a:pt x="82319" y="20296"/>
                </a:cubicBezTo>
                <a:cubicBezTo>
                  <a:pt x="78858" y="23757"/>
                  <a:pt x="78858" y="29378"/>
                  <a:pt x="82319" y="32839"/>
                </a:cubicBezTo>
                <a:lnTo>
                  <a:pt x="111503" y="62023"/>
                </a:lnTo>
                <a:lnTo>
                  <a:pt x="8860" y="62023"/>
                </a:lnTo>
                <a:cubicBezTo>
                  <a:pt x="3960" y="62023"/>
                  <a:pt x="0" y="65983"/>
                  <a:pt x="0" y="70884"/>
                </a:cubicBezTo>
                <a:cubicBezTo>
                  <a:pt x="0" y="75785"/>
                  <a:pt x="3960" y="79744"/>
                  <a:pt x="8860" y="79744"/>
                </a:cubicBezTo>
                <a:lnTo>
                  <a:pt x="111503" y="79744"/>
                </a:lnTo>
                <a:lnTo>
                  <a:pt x="82319" y="108928"/>
                </a:lnTo>
                <a:cubicBezTo>
                  <a:pt x="78858" y="112389"/>
                  <a:pt x="78858" y="118010"/>
                  <a:pt x="82319" y="121471"/>
                </a:cubicBezTo>
                <a:cubicBezTo>
                  <a:pt x="85780" y="124933"/>
                  <a:pt x="91401" y="124933"/>
                  <a:pt x="94862" y="121471"/>
                </a:cubicBezTo>
                <a:lnTo>
                  <a:pt x="139165" y="77169"/>
                </a:lnTo>
                <a:close/>
              </a:path>
            </a:pathLst>
          </a:custGeom>
          <a:solidFill>
            <a:srgbClr val="EF4444"/>
          </a:solidFill>
          <a:ln/>
        </p:spPr>
      </p:sp>
      <p:sp>
        <p:nvSpPr>
          <p:cNvPr id="26" name="Text 24"/>
          <p:cNvSpPr/>
          <p:nvPr/>
        </p:nvSpPr>
        <p:spPr>
          <a:xfrm>
            <a:off x="6652437" y="2310808"/>
            <a:ext cx="3730256" cy="17720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77" b="1" dirty="0">
                <a:solidFill>
                  <a:srgbClr val="EFEFE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Noida → CP:</a:t>
            </a:r>
            <a:pPr>
              <a:lnSpc>
                <a:spcPct val="120000"/>
              </a:lnSpc>
            </a:pPr>
            <a:r>
              <a:rPr lang="en-US" sz="977" dirty="0">
                <a:solidFill>
                  <a:srgbClr val="8F8F8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 38% failure rate - implement route-specific incentives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6422065" y="2629784"/>
            <a:ext cx="141767" cy="141767"/>
          </a:xfrm>
          <a:custGeom>
            <a:avLst/>
            <a:gdLst/>
            <a:ahLst/>
            <a:cxnLst/>
            <a:rect l="l" t="t" r="r" b="b"/>
            <a:pathLst>
              <a:path w="141767" h="141767">
                <a:moveTo>
                  <a:pt x="139165" y="77141"/>
                </a:moveTo>
                <a:cubicBezTo>
                  <a:pt x="142626" y="73680"/>
                  <a:pt x="142626" y="68059"/>
                  <a:pt x="139165" y="64598"/>
                </a:cubicBezTo>
                <a:lnTo>
                  <a:pt x="94862" y="20296"/>
                </a:lnTo>
                <a:cubicBezTo>
                  <a:pt x="91401" y="16835"/>
                  <a:pt x="85780" y="16835"/>
                  <a:pt x="82319" y="20296"/>
                </a:cubicBezTo>
                <a:cubicBezTo>
                  <a:pt x="78858" y="23757"/>
                  <a:pt x="78858" y="29378"/>
                  <a:pt x="82319" y="32839"/>
                </a:cubicBezTo>
                <a:lnTo>
                  <a:pt x="111503" y="62023"/>
                </a:lnTo>
                <a:lnTo>
                  <a:pt x="8860" y="62023"/>
                </a:lnTo>
                <a:cubicBezTo>
                  <a:pt x="3960" y="62023"/>
                  <a:pt x="0" y="65983"/>
                  <a:pt x="0" y="70884"/>
                </a:cubicBezTo>
                <a:cubicBezTo>
                  <a:pt x="0" y="75785"/>
                  <a:pt x="3960" y="79744"/>
                  <a:pt x="8860" y="79744"/>
                </a:cubicBezTo>
                <a:lnTo>
                  <a:pt x="111503" y="79744"/>
                </a:lnTo>
                <a:lnTo>
                  <a:pt x="82319" y="108928"/>
                </a:lnTo>
                <a:cubicBezTo>
                  <a:pt x="78858" y="112389"/>
                  <a:pt x="78858" y="118010"/>
                  <a:pt x="82319" y="121471"/>
                </a:cubicBezTo>
                <a:cubicBezTo>
                  <a:pt x="85780" y="124933"/>
                  <a:pt x="91401" y="124933"/>
                  <a:pt x="94862" y="121471"/>
                </a:cubicBezTo>
                <a:lnTo>
                  <a:pt x="139165" y="77169"/>
                </a:lnTo>
                <a:close/>
              </a:path>
            </a:pathLst>
          </a:custGeom>
          <a:solidFill>
            <a:srgbClr val="EF4444"/>
          </a:solidFill>
          <a:ln/>
        </p:spPr>
      </p:sp>
      <p:sp>
        <p:nvSpPr>
          <p:cNvPr id="28" name="Text 26"/>
          <p:cNvSpPr/>
          <p:nvPr/>
        </p:nvSpPr>
        <p:spPr>
          <a:xfrm>
            <a:off x="6652437" y="2594342"/>
            <a:ext cx="4058093" cy="17720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77" b="1" dirty="0">
                <a:solidFill>
                  <a:srgbClr val="EFEFE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Geofencing:</a:t>
            </a:r>
            <a:pPr>
              <a:lnSpc>
                <a:spcPct val="120000"/>
              </a:lnSpc>
            </a:pPr>
            <a:r>
              <a:rPr lang="en-US" sz="977" dirty="0">
                <a:solidFill>
                  <a:srgbClr val="8F8F8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 Create high-priority zones with guaranteed driver availability</a:t>
            </a: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6407888" y="2916863"/>
            <a:ext cx="5208181" cy="645042"/>
          </a:xfrm>
          <a:custGeom>
            <a:avLst/>
            <a:gdLst/>
            <a:ahLst/>
            <a:cxnLst/>
            <a:rect l="l" t="t" r="r" b="b"/>
            <a:pathLst>
              <a:path w="5208181" h="645042">
                <a:moveTo>
                  <a:pt x="70884" y="0"/>
                </a:moveTo>
                <a:lnTo>
                  <a:pt x="5137298" y="0"/>
                </a:lnTo>
                <a:cubicBezTo>
                  <a:pt x="5176446" y="0"/>
                  <a:pt x="5208181" y="31736"/>
                  <a:pt x="5208181" y="70884"/>
                </a:cubicBezTo>
                <a:lnTo>
                  <a:pt x="5208181" y="574158"/>
                </a:lnTo>
                <a:cubicBezTo>
                  <a:pt x="5208181" y="613306"/>
                  <a:pt x="5176446" y="645042"/>
                  <a:pt x="5137298" y="645042"/>
                </a:cubicBezTo>
                <a:lnTo>
                  <a:pt x="70884" y="645042"/>
                </a:lnTo>
                <a:cubicBezTo>
                  <a:pt x="31736" y="645042"/>
                  <a:pt x="0" y="613306"/>
                  <a:pt x="0" y="574158"/>
                </a:cubicBezTo>
                <a:lnTo>
                  <a:pt x="0" y="70884"/>
                </a:lnTo>
                <a:cubicBezTo>
                  <a:pt x="0" y="31762"/>
                  <a:pt x="31762" y="0"/>
                  <a:pt x="70884" y="0"/>
                </a:cubicBezTo>
                <a:close/>
              </a:path>
            </a:pathLst>
          </a:custGeom>
          <a:solidFill>
            <a:srgbClr val="191919"/>
          </a:solidFill>
          <a:ln w="10160">
            <a:solidFill>
              <a:srgbClr val="333333"/>
            </a:solidFill>
            <a:prstDash val="solid"/>
          </a:ln>
        </p:spPr>
      </p:sp>
      <p:sp>
        <p:nvSpPr>
          <p:cNvPr id="30" name="Text 28"/>
          <p:cNvSpPr/>
          <p:nvPr/>
        </p:nvSpPr>
        <p:spPr>
          <a:xfrm>
            <a:off x="6517758" y="3026731"/>
            <a:ext cx="5050465" cy="17720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77" dirty="0">
                <a:solidFill>
                  <a:srgbClr val="8F8F8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Expected Impact</a:t>
            </a: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6517758" y="3203941"/>
            <a:ext cx="5068186" cy="24809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56" b="1" dirty="0">
                <a:solidFill>
                  <a:srgbClr val="22C55E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-15% Route Failures</a:t>
            </a:r>
            <a:endParaRPr lang="en-US" sz="1600" dirty="0"/>
          </a:p>
        </p:txBody>
      </p:sp>
      <p:sp>
        <p:nvSpPr>
          <p:cNvPr id="32" name="Shape 30"/>
          <p:cNvSpPr/>
          <p:nvPr/>
        </p:nvSpPr>
        <p:spPr>
          <a:xfrm>
            <a:off x="357963" y="3965946"/>
            <a:ext cx="5642344" cy="2718391"/>
          </a:xfrm>
          <a:custGeom>
            <a:avLst/>
            <a:gdLst/>
            <a:ahLst/>
            <a:cxnLst/>
            <a:rect l="l" t="t" r="r" b="b"/>
            <a:pathLst>
              <a:path w="5642344" h="2718391">
                <a:moveTo>
                  <a:pt x="106316" y="0"/>
                </a:moveTo>
                <a:lnTo>
                  <a:pt x="5536028" y="0"/>
                </a:lnTo>
                <a:cubicBezTo>
                  <a:pt x="5594745" y="0"/>
                  <a:pt x="5642344" y="47599"/>
                  <a:pt x="5642344" y="106316"/>
                </a:cubicBezTo>
                <a:lnTo>
                  <a:pt x="5642344" y="2612074"/>
                </a:lnTo>
                <a:cubicBezTo>
                  <a:pt x="5642344" y="2670791"/>
                  <a:pt x="5594745" y="2718391"/>
                  <a:pt x="5536028" y="2718391"/>
                </a:cubicBezTo>
                <a:lnTo>
                  <a:pt x="106316" y="2718391"/>
                </a:lnTo>
                <a:cubicBezTo>
                  <a:pt x="47599" y="2718391"/>
                  <a:pt x="0" y="2670791"/>
                  <a:pt x="0" y="2612074"/>
                </a:cubicBezTo>
                <a:lnTo>
                  <a:pt x="0" y="106316"/>
                </a:lnTo>
                <a:cubicBezTo>
                  <a:pt x="0" y="47639"/>
                  <a:pt x="47639" y="0"/>
                  <a:pt x="106316" y="0"/>
                </a:cubicBezTo>
                <a:close/>
              </a:path>
            </a:pathLst>
          </a:custGeom>
          <a:solidFill>
            <a:srgbClr val="262626"/>
          </a:solidFill>
          <a:ln w="10160">
            <a:solidFill>
              <a:srgbClr val="333333"/>
            </a:solidFill>
            <a:prstDash val="solid"/>
          </a:ln>
        </p:spPr>
      </p:sp>
      <p:sp>
        <p:nvSpPr>
          <p:cNvPr id="33" name="Shape 31"/>
          <p:cNvSpPr/>
          <p:nvPr/>
        </p:nvSpPr>
        <p:spPr>
          <a:xfrm>
            <a:off x="574158" y="4182140"/>
            <a:ext cx="425302" cy="425302"/>
          </a:xfrm>
          <a:custGeom>
            <a:avLst/>
            <a:gdLst/>
            <a:ahLst/>
            <a:cxnLst/>
            <a:rect l="l" t="t" r="r" b="b"/>
            <a:pathLst>
              <a:path w="425302" h="425302">
                <a:moveTo>
                  <a:pt x="70885" y="0"/>
                </a:moveTo>
                <a:lnTo>
                  <a:pt x="354417" y="0"/>
                </a:lnTo>
                <a:cubicBezTo>
                  <a:pt x="393566" y="0"/>
                  <a:pt x="425302" y="31736"/>
                  <a:pt x="425302" y="70885"/>
                </a:cubicBezTo>
                <a:lnTo>
                  <a:pt x="425302" y="354417"/>
                </a:lnTo>
                <a:cubicBezTo>
                  <a:pt x="425302" y="393566"/>
                  <a:pt x="393566" y="425302"/>
                  <a:pt x="354417" y="425302"/>
                </a:cubicBezTo>
                <a:lnTo>
                  <a:pt x="70885" y="425302"/>
                </a:lnTo>
                <a:cubicBezTo>
                  <a:pt x="31736" y="425302"/>
                  <a:pt x="0" y="393566"/>
                  <a:pt x="0" y="354417"/>
                </a:cubicBezTo>
                <a:lnTo>
                  <a:pt x="0" y="70885"/>
                </a:lnTo>
                <a:cubicBezTo>
                  <a:pt x="0" y="31736"/>
                  <a:pt x="31736" y="0"/>
                  <a:pt x="70885" y="0"/>
                </a:cubicBezTo>
                <a:close/>
              </a:path>
            </a:pathLst>
          </a:custGeom>
          <a:solidFill>
            <a:srgbClr val="F97316">
              <a:alpha val="20000"/>
            </a:srgbClr>
          </a:solidFill>
          <a:ln/>
        </p:spPr>
      </p:sp>
      <p:sp>
        <p:nvSpPr>
          <p:cNvPr id="34" name="Shape 32"/>
          <p:cNvSpPr/>
          <p:nvPr/>
        </p:nvSpPr>
        <p:spPr>
          <a:xfrm>
            <a:off x="676054" y="4306186"/>
            <a:ext cx="221512" cy="177209"/>
          </a:xfrm>
          <a:custGeom>
            <a:avLst/>
            <a:gdLst/>
            <a:ahLst/>
            <a:cxnLst/>
            <a:rect l="l" t="t" r="r" b="b"/>
            <a:pathLst>
              <a:path w="221512" h="177209">
                <a:moveTo>
                  <a:pt x="80298" y="5572"/>
                </a:moveTo>
                <a:lnTo>
                  <a:pt x="80298" y="-11041"/>
                </a:lnTo>
                <a:cubicBezTo>
                  <a:pt x="80298" y="-15644"/>
                  <a:pt x="76595" y="-19348"/>
                  <a:pt x="71991" y="-19348"/>
                </a:cubicBezTo>
                <a:cubicBezTo>
                  <a:pt x="67388" y="-19348"/>
                  <a:pt x="63685" y="-15644"/>
                  <a:pt x="63685" y="-11041"/>
                </a:cubicBezTo>
                <a:lnTo>
                  <a:pt x="63685" y="5572"/>
                </a:lnTo>
                <a:cubicBezTo>
                  <a:pt x="63685" y="10176"/>
                  <a:pt x="67388" y="13879"/>
                  <a:pt x="71991" y="13879"/>
                </a:cubicBezTo>
                <a:cubicBezTo>
                  <a:pt x="76595" y="13879"/>
                  <a:pt x="80298" y="10176"/>
                  <a:pt x="80298" y="5572"/>
                </a:cubicBezTo>
                <a:close/>
                <a:moveTo>
                  <a:pt x="11076" y="58181"/>
                </a:moveTo>
                <a:lnTo>
                  <a:pt x="27689" y="58181"/>
                </a:lnTo>
                <a:cubicBezTo>
                  <a:pt x="32292" y="58181"/>
                  <a:pt x="35996" y="54478"/>
                  <a:pt x="35996" y="49875"/>
                </a:cubicBezTo>
                <a:cubicBezTo>
                  <a:pt x="35996" y="45271"/>
                  <a:pt x="32292" y="41568"/>
                  <a:pt x="27689" y="41568"/>
                </a:cubicBezTo>
                <a:lnTo>
                  <a:pt x="11076" y="41568"/>
                </a:lnTo>
                <a:cubicBezTo>
                  <a:pt x="6472" y="41568"/>
                  <a:pt x="2769" y="45271"/>
                  <a:pt x="2769" y="49875"/>
                </a:cubicBezTo>
                <a:cubicBezTo>
                  <a:pt x="2769" y="54478"/>
                  <a:pt x="6472" y="58181"/>
                  <a:pt x="11076" y="58181"/>
                </a:cubicBezTo>
                <a:close/>
                <a:moveTo>
                  <a:pt x="97431" y="24436"/>
                </a:moveTo>
                <a:cubicBezTo>
                  <a:pt x="100684" y="27689"/>
                  <a:pt x="105945" y="27689"/>
                  <a:pt x="109164" y="24436"/>
                </a:cubicBezTo>
                <a:lnTo>
                  <a:pt x="120897" y="12702"/>
                </a:lnTo>
                <a:cubicBezTo>
                  <a:pt x="124150" y="9449"/>
                  <a:pt x="124150" y="4188"/>
                  <a:pt x="120897" y="969"/>
                </a:cubicBezTo>
                <a:cubicBezTo>
                  <a:pt x="117643" y="-2250"/>
                  <a:pt x="112383" y="-2284"/>
                  <a:pt x="109164" y="969"/>
                </a:cubicBezTo>
                <a:lnTo>
                  <a:pt x="97431" y="12668"/>
                </a:lnTo>
                <a:cubicBezTo>
                  <a:pt x="94177" y="15921"/>
                  <a:pt x="94177" y="21182"/>
                  <a:pt x="97431" y="24401"/>
                </a:cubicBezTo>
                <a:close/>
                <a:moveTo>
                  <a:pt x="34784" y="98850"/>
                </a:moveTo>
                <a:lnTo>
                  <a:pt x="46517" y="87116"/>
                </a:lnTo>
                <a:cubicBezTo>
                  <a:pt x="49771" y="83863"/>
                  <a:pt x="49771" y="78602"/>
                  <a:pt x="46517" y="75383"/>
                </a:cubicBezTo>
                <a:cubicBezTo>
                  <a:pt x="43264" y="72164"/>
                  <a:pt x="38003" y="72130"/>
                  <a:pt x="34784" y="75383"/>
                </a:cubicBezTo>
                <a:lnTo>
                  <a:pt x="23051" y="87082"/>
                </a:lnTo>
                <a:cubicBezTo>
                  <a:pt x="19798" y="90335"/>
                  <a:pt x="19798" y="95596"/>
                  <a:pt x="23051" y="98815"/>
                </a:cubicBezTo>
                <a:cubicBezTo>
                  <a:pt x="26305" y="102034"/>
                  <a:pt x="31565" y="102068"/>
                  <a:pt x="34784" y="98815"/>
                </a:cubicBezTo>
                <a:close/>
                <a:moveTo>
                  <a:pt x="23051" y="935"/>
                </a:moveTo>
                <a:cubicBezTo>
                  <a:pt x="19798" y="4188"/>
                  <a:pt x="19798" y="9449"/>
                  <a:pt x="23051" y="12668"/>
                </a:cubicBezTo>
                <a:lnTo>
                  <a:pt x="34784" y="24401"/>
                </a:lnTo>
                <a:cubicBezTo>
                  <a:pt x="38038" y="27654"/>
                  <a:pt x="43299" y="27654"/>
                  <a:pt x="46517" y="24401"/>
                </a:cubicBezTo>
                <a:cubicBezTo>
                  <a:pt x="49736" y="21147"/>
                  <a:pt x="49771" y="15887"/>
                  <a:pt x="46517" y="12668"/>
                </a:cubicBezTo>
                <a:lnTo>
                  <a:pt x="34784" y="935"/>
                </a:lnTo>
                <a:cubicBezTo>
                  <a:pt x="31531" y="-2319"/>
                  <a:pt x="26305" y="-2319"/>
                  <a:pt x="23051" y="935"/>
                </a:cubicBezTo>
                <a:close/>
                <a:moveTo>
                  <a:pt x="122143" y="60708"/>
                </a:moveTo>
                <a:lnTo>
                  <a:pt x="174787" y="74829"/>
                </a:lnTo>
                <a:cubicBezTo>
                  <a:pt x="177002" y="75418"/>
                  <a:pt x="178628" y="77356"/>
                  <a:pt x="178871" y="79640"/>
                </a:cubicBezTo>
                <a:lnTo>
                  <a:pt x="181363" y="105253"/>
                </a:lnTo>
                <a:lnTo>
                  <a:pt x="101238" y="83794"/>
                </a:lnTo>
                <a:lnTo>
                  <a:pt x="116190" y="62854"/>
                </a:lnTo>
                <a:cubicBezTo>
                  <a:pt x="117540" y="60985"/>
                  <a:pt x="119893" y="60120"/>
                  <a:pt x="122143" y="60708"/>
                </a:cubicBezTo>
                <a:close/>
                <a:moveTo>
                  <a:pt x="77391" y="79087"/>
                </a:moveTo>
                <a:lnTo>
                  <a:pt x="76664" y="80090"/>
                </a:lnTo>
                <a:cubicBezTo>
                  <a:pt x="69153" y="81994"/>
                  <a:pt x="62854" y="87809"/>
                  <a:pt x="60708" y="95838"/>
                </a:cubicBezTo>
                <a:cubicBezTo>
                  <a:pt x="59289" y="101203"/>
                  <a:pt x="56416" y="111898"/>
                  <a:pt x="52124" y="127923"/>
                </a:cubicBezTo>
                <a:lnTo>
                  <a:pt x="49252" y="138618"/>
                </a:lnTo>
                <a:cubicBezTo>
                  <a:pt x="47660" y="144536"/>
                  <a:pt x="51190" y="150593"/>
                  <a:pt x="57074" y="152185"/>
                </a:cubicBezTo>
                <a:lnTo>
                  <a:pt x="62439" y="153604"/>
                </a:lnTo>
                <a:cubicBezTo>
                  <a:pt x="68357" y="155197"/>
                  <a:pt x="74414" y="151666"/>
                  <a:pt x="76006" y="145782"/>
                </a:cubicBezTo>
                <a:lnTo>
                  <a:pt x="78879" y="135087"/>
                </a:lnTo>
                <a:lnTo>
                  <a:pt x="175167" y="160873"/>
                </a:lnTo>
                <a:lnTo>
                  <a:pt x="172295" y="171568"/>
                </a:lnTo>
                <a:cubicBezTo>
                  <a:pt x="170702" y="177486"/>
                  <a:pt x="174233" y="183543"/>
                  <a:pt x="180117" y="185135"/>
                </a:cubicBezTo>
                <a:lnTo>
                  <a:pt x="185481" y="186554"/>
                </a:lnTo>
                <a:cubicBezTo>
                  <a:pt x="191400" y="188146"/>
                  <a:pt x="197457" y="184616"/>
                  <a:pt x="199049" y="178732"/>
                </a:cubicBezTo>
                <a:cubicBezTo>
                  <a:pt x="200468" y="173367"/>
                  <a:pt x="203341" y="162673"/>
                  <a:pt x="207633" y="146648"/>
                </a:cubicBezTo>
                <a:lnTo>
                  <a:pt x="210505" y="135953"/>
                </a:lnTo>
                <a:cubicBezTo>
                  <a:pt x="212651" y="127923"/>
                  <a:pt x="210125" y="119755"/>
                  <a:pt x="204552" y="114321"/>
                </a:cubicBezTo>
                <a:lnTo>
                  <a:pt x="204448" y="113075"/>
                </a:lnTo>
                <a:lnTo>
                  <a:pt x="200987" y="77425"/>
                </a:lnTo>
                <a:cubicBezTo>
                  <a:pt x="199880" y="65934"/>
                  <a:pt x="191746" y="56347"/>
                  <a:pt x="180601" y="53370"/>
                </a:cubicBezTo>
                <a:lnTo>
                  <a:pt x="127888" y="39318"/>
                </a:lnTo>
                <a:cubicBezTo>
                  <a:pt x="116744" y="36342"/>
                  <a:pt x="104907" y="40564"/>
                  <a:pt x="98192" y="49979"/>
                </a:cubicBezTo>
                <a:lnTo>
                  <a:pt x="77356" y="79121"/>
                </a:lnTo>
                <a:close/>
                <a:moveTo>
                  <a:pt x="94246" y="99092"/>
                </a:moveTo>
                <a:cubicBezTo>
                  <a:pt x="98129" y="100064"/>
                  <a:pt x="101185" y="103054"/>
                  <a:pt x="102240" y="106915"/>
                </a:cubicBezTo>
                <a:cubicBezTo>
                  <a:pt x="103296" y="110775"/>
                  <a:pt x="102186" y="114905"/>
                  <a:pt x="99339" y="117717"/>
                </a:cubicBezTo>
                <a:cubicBezTo>
                  <a:pt x="96491" y="120529"/>
                  <a:pt x="92348" y="121586"/>
                  <a:pt x="88501" y="120482"/>
                </a:cubicBezTo>
                <a:cubicBezTo>
                  <a:pt x="84619" y="119510"/>
                  <a:pt x="81562" y="116519"/>
                  <a:pt x="80507" y="112659"/>
                </a:cubicBezTo>
                <a:cubicBezTo>
                  <a:pt x="79452" y="108798"/>
                  <a:pt x="80561" y="104669"/>
                  <a:pt x="83409" y="101857"/>
                </a:cubicBezTo>
                <a:cubicBezTo>
                  <a:pt x="86256" y="99045"/>
                  <a:pt x="90400" y="97988"/>
                  <a:pt x="94246" y="99092"/>
                </a:cubicBezTo>
                <a:close/>
                <a:moveTo>
                  <a:pt x="166272" y="129861"/>
                </a:moveTo>
                <a:cubicBezTo>
                  <a:pt x="167244" y="125979"/>
                  <a:pt x="170235" y="122923"/>
                  <a:pt x="174095" y="121867"/>
                </a:cubicBezTo>
                <a:cubicBezTo>
                  <a:pt x="177956" y="120812"/>
                  <a:pt x="182085" y="121921"/>
                  <a:pt x="184897" y="124769"/>
                </a:cubicBezTo>
                <a:cubicBezTo>
                  <a:pt x="187709" y="127617"/>
                  <a:pt x="188766" y="131760"/>
                  <a:pt x="187662" y="135607"/>
                </a:cubicBezTo>
                <a:cubicBezTo>
                  <a:pt x="186690" y="139489"/>
                  <a:pt x="183699" y="142545"/>
                  <a:pt x="179839" y="143600"/>
                </a:cubicBezTo>
                <a:cubicBezTo>
                  <a:pt x="175978" y="144656"/>
                  <a:pt x="171849" y="143547"/>
                  <a:pt x="169037" y="140699"/>
                </a:cubicBezTo>
                <a:cubicBezTo>
                  <a:pt x="166225" y="137851"/>
                  <a:pt x="165168" y="133708"/>
                  <a:pt x="166272" y="129861"/>
                </a:cubicBezTo>
                <a:close/>
              </a:path>
            </a:pathLst>
          </a:custGeom>
          <a:solidFill>
            <a:srgbClr val="F97316"/>
          </a:solidFill>
          <a:ln/>
        </p:spPr>
      </p:sp>
      <p:sp>
        <p:nvSpPr>
          <p:cNvPr id="35" name="Text 33"/>
          <p:cNvSpPr/>
          <p:nvPr/>
        </p:nvSpPr>
        <p:spPr>
          <a:xfrm>
            <a:off x="1105786" y="4182140"/>
            <a:ext cx="2046767" cy="24809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95" b="1" dirty="0">
                <a:solidFill>
                  <a:srgbClr val="EFEFE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Cancellation Prevention</a:t>
            </a:r>
            <a:endParaRPr lang="en-US" sz="1600" dirty="0"/>
          </a:p>
        </p:txBody>
      </p:sp>
      <p:sp>
        <p:nvSpPr>
          <p:cNvPr id="36" name="Text 34"/>
          <p:cNvSpPr/>
          <p:nvPr/>
        </p:nvSpPr>
        <p:spPr>
          <a:xfrm>
            <a:off x="1105786" y="4430233"/>
            <a:ext cx="2020186" cy="17720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77" dirty="0">
                <a:solidFill>
                  <a:srgbClr val="8F8F8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Driver-Side Issue Mitigation</a:t>
            </a:r>
            <a:endParaRPr lang="en-US" sz="1600" dirty="0"/>
          </a:p>
        </p:txBody>
      </p:sp>
      <p:sp>
        <p:nvSpPr>
          <p:cNvPr id="37" name="Shape 35"/>
          <p:cNvSpPr/>
          <p:nvPr/>
        </p:nvSpPr>
        <p:spPr>
          <a:xfrm>
            <a:off x="587449" y="4784651"/>
            <a:ext cx="141767" cy="141767"/>
          </a:xfrm>
          <a:custGeom>
            <a:avLst/>
            <a:gdLst/>
            <a:ahLst/>
            <a:cxnLst/>
            <a:rect l="l" t="t" r="r" b="b"/>
            <a:pathLst>
              <a:path w="141767" h="141767">
                <a:moveTo>
                  <a:pt x="139165" y="77141"/>
                </a:moveTo>
                <a:cubicBezTo>
                  <a:pt x="142626" y="73680"/>
                  <a:pt x="142626" y="68059"/>
                  <a:pt x="139165" y="64598"/>
                </a:cubicBezTo>
                <a:lnTo>
                  <a:pt x="94862" y="20296"/>
                </a:lnTo>
                <a:cubicBezTo>
                  <a:pt x="91401" y="16835"/>
                  <a:pt x="85780" y="16835"/>
                  <a:pt x="82319" y="20296"/>
                </a:cubicBezTo>
                <a:cubicBezTo>
                  <a:pt x="78858" y="23757"/>
                  <a:pt x="78858" y="29378"/>
                  <a:pt x="82319" y="32839"/>
                </a:cubicBezTo>
                <a:lnTo>
                  <a:pt x="111503" y="62023"/>
                </a:lnTo>
                <a:lnTo>
                  <a:pt x="8860" y="62023"/>
                </a:lnTo>
                <a:cubicBezTo>
                  <a:pt x="3960" y="62023"/>
                  <a:pt x="0" y="65983"/>
                  <a:pt x="0" y="70884"/>
                </a:cubicBezTo>
                <a:cubicBezTo>
                  <a:pt x="0" y="75785"/>
                  <a:pt x="3960" y="79744"/>
                  <a:pt x="8860" y="79744"/>
                </a:cubicBezTo>
                <a:lnTo>
                  <a:pt x="111503" y="79744"/>
                </a:lnTo>
                <a:lnTo>
                  <a:pt x="82319" y="108928"/>
                </a:lnTo>
                <a:cubicBezTo>
                  <a:pt x="78858" y="112389"/>
                  <a:pt x="78858" y="118010"/>
                  <a:pt x="82319" y="121471"/>
                </a:cubicBezTo>
                <a:cubicBezTo>
                  <a:pt x="85780" y="124933"/>
                  <a:pt x="91401" y="124933"/>
                  <a:pt x="94862" y="121471"/>
                </a:cubicBezTo>
                <a:lnTo>
                  <a:pt x="139165" y="77169"/>
                </a:lnTo>
                <a:close/>
              </a:path>
            </a:pathLst>
          </a:custGeom>
          <a:solidFill>
            <a:srgbClr val="F97316"/>
          </a:solidFill>
          <a:ln/>
        </p:spPr>
      </p:sp>
      <p:sp>
        <p:nvSpPr>
          <p:cNvPr id="38" name="Text 36"/>
          <p:cNvSpPr/>
          <p:nvPr/>
        </p:nvSpPr>
        <p:spPr>
          <a:xfrm>
            <a:off x="812209" y="4749209"/>
            <a:ext cx="5041605" cy="35441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77" b="1" dirty="0">
                <a:solidFill>
                  <a:srgbClr val="EFEFE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Vehicle Maintenance:</a:t>
            </a:r>
            <a:pPr>
              <a:lnSpc>
                <a:spcPct val="120000"/>
              </a:lnSpc>
            </a:pPr>
            <a:r>
              <a:rPr lang="en-US" sz="977" dirty="0">
                <a:solidFill>
                  <a:srgbClr val="8F8F8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 51% of cancellations due to breakdown - preventive maintenance program</a:t>
            </a:r>
            <a:endParaRPr lang="en-US" sz="1600" dirty="0"/>
          </a:p>
        </p:txBody>
      </p:sp>
      <p:sp>
        <p:nvSpPr>
          <p:cNvPr id="39" name="Shape 37"/>
          <p:cNvSpPr/>
          <p:nvPr/>
        </p:nvSpPr>
        <p:spPr>
          <a:xfrm>
            <a:off x="591879" y="5245395"/>
            <a:ext cx="141767" cy="141767"/>
          </a:xfrm>
          <a:custGeom>
            <a:avLst/>
            <a:gdLst/>
            <a:ahLst/>
            <a:cxnLst/>
            <a:rect l="l" t="t" r="r" b="b"/>
            <a:pathLst>
              <a:path w="141767" h="141767">
                <a:moveTo>
                  <a:pt x="139165" y="77141"/>
                </a:moveTo>
                <a:cubicBezTo>
                  <a:pt x="142626" y="73680"/>
                  <a:pt x="142626" y="68059"/>
                  <a:pt x="139165" y="64598"/>
                </a:cubicBezTo>
                <a:lnTo>
                  <a:pt x="94862" y="20296"/>
                </a:lnTo>
                <a:cubicBezTo>
                  <a:pt x="91401" y="16835"/>
                  <a:pt x="85780" y="16835"/>
                  <a:pt x="82319" y="20296"/>
                </a:cubicBezTo>
                <a:cubicBezTo>
                  <a:pt x="78858" y="23757"/>
                  <a:pt x="78858" y="29378"/>
                  <a:pt x="82319" y="32839"/>
                </a:cubicBezTo>
                <a:lnTo>
                  <a:pt x="111503" y="62023"/>
                </a:lnTo>
                <a:lnTo>
                  <a:pt x="8860" y="62023"/>
                </a:lnTo>
                <a:cubicBezTo>
                  <a:pt x="3960" y="62023"/>
                  <a:pt x="0" y="65983"/>
                  <a:pt x="0" y="70884"/>
                </a:cubicBezTo>
                <a:cubicBezTo>
                  <a:pt x="0" y="75785"/>
                  <a:pt x="3960" y="79744"/>
                  <a:pt x="8860" y="79744"/>
                </a:cubicBezTo>
                <a:lnTo>
                  <a:pt x="111503" y="79744"/>
                </a:lnTo>
                <a:lnTo>
                  <a:pt x="82319" y="108928"/>
                </a:lnTo>
                <a:cubicBezTo>
                  <a:pt x="78858" y="112389"/>
                  <a:pt x="78858" y="118010"/>
                  <a:pt x="82319" y="121471"/>
                </a:cubicBezTo>
                <a:cubicBezTo>
                  <a:pt x="85780" y="124933"/>
                  <a:pt x="91401" y="124933"/>
                  <a:pt x="94862" y="121471"/>
                </a:cubicBezTo>
                <a:lnTo>
                  <a:pt x="139165" y="77169"/>
                </a:lnTo>
                <a:close/>
              </a:path>
            </a:pathLst>
          </a:custGeom>
          <a:solidFill>
            <a:srgbClr val="F97316"/>
          </a:solidFill>
          <a:ln/>
        </p:spPr>
      </p:sp>
      <p:sp>
        <p:nvSpPr>
          <p:cNvPr id="40" name="Text 38"/>
          <p:cNvSpPr/>
          <p:nvPr/>
        </p:nvSpPr>
        <p:spPr>
          <a:xfrm>
            <a:off x="822251" y="5209953"/>
            <a:ext cx="4226442" cy="17720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77" b="1" dirty="0">
                <a:solidFill>
                  <a:srgbClr val="EFEFE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Driver Retention:</a:t>
            </a:r>
            <a:pPr>
              <a:lnSpc>
                <a:spcPct val="120000"/>
              </a:lnSpc>
            </a:pPr>
            <a:r>
              <a:rPr lang="en-US" sz="977" dirty="0">
                <a:solidFill>
                  <a:srgbClr val="8F8F8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 Address 18% driver cancellation rate with better incentives</a:t>
            </a:r>
            <a:endParaRPr lang="en-US" sz="1600" dirty="0"/>
          </a:p>
        </p:txBody>
      </p:sp>
      <p:sp>
        <p:nvSpPr>
          <p:cNvPr id="41" name="Shape 39"/>
          <p:cNvSpPr/>
          <p:nvPr/>
        </p:nvSpPr>
        <p:spPr>
          <a:xfrm>
            <a:off x="591879" y="5528930"/>
            <a:ext cx="141767" cy="141767"/>
          </a:xfrm>
          <a:custGeom>
            <a:avLst/>
            <a:gdLst/>
            <a:ahLst/>
            <a:cxnLst/>
            <a:rect l="l" t="t" r="r" b="b"/>
            <a:pathLst>
              <a:path w="141767" h="141767">
                <a:moveTo>
                  <a:pt x="139165" y="77141"/>
                </a:moveTo>
                <a:cubicBezTo>
                  <a:pt x="142626" y="73680"/>
                  <a:pt x="142626" y="68059"/>
                  <a:pt x="139165" y="64598"/>
                </a:cubicBezTo>
                <a:lnTo>
                  <a:pt x="94862" y="20296"/>
                </a:lnTo>
                <a:cubicBezTo>
                  <a:pt x="91401" y="16835"/>
                  <a:pt x="85780" y="16835"/>
                  <a:pt x="82319" y="20296"/>
                </a:cubicBezTo>
                <a:cubicBezTo>
                  <a:pt x="78858" y="23757"/>
                  <a:pt x="78858" y="29378"/>
                  <a:pt x="82319" y="32839"/>
                </a:cubicBezTo>
                <a:lnTo>
                  <a:pt x="111503" y="62023"/>
                </a:lnTo>
                <a:lnTo>
                  <a:pt x="8860" y="62023"/>
                </a:lnTo>
                <a:cubicBezTo>
                  <a:pt x="3960" y="62023"/>
                  <a:pt x="0" y="65983"/>
                  <a:pt x="0" y="70884"/>
                </a:cubicBezTo>
                <a:cubicBezTo>
                  <a:pt x="0" y="75785"/>
                  <a:pt x="3960" y="79744"/>
                  <a:pt x="8860" y="79744"/>
                </a:cubicBezTo>
                <a:lnTo>
                  <a:pt x="111503" y="79744"/>
                </a:lnTo>
                <a:lnTo>
                  <a:pt x="82319" y="108928"/>
                </a:lnTo>
                <a:cubicBezTo>
                  <a:pt x="78858" y="112389"/>
                  <a:pt x="78858" y="118010"/>
                  <a:pt x="82319" y="121471"/>
                </a:cubicBezTo>
                <a:cubicBezTo>
                  <a:pt x="85780" y="124933"/>
                  <a:pt x="91401" y="124933"/>
                  <a:pt x="94862" y="121471"/>
                </a:cubicBezTo>
                <a:lnTo>
                  <a:pt x="139165" y="77169"/>
                </a:lnTo>
                <a:close/>
              </a:path>
            </a:pathLst>
          </a:custGeom>
          <a:solidFill>
            <a:srgbClr val="F97316"/>
          </a:solidFill>
          <a:ln/>
        </p:spPr>
      </p:sp>
      <p:sp>
        <p:nvSpPr>
          <p:cNvPr id="42" name="Text 40"/>
          <p:cNvSpPr/>
          <p:nvPr/>
        </p:nvSpPr>
        <p:spPr>
          <a:xfrm>
            <a:off x="822251" y="5493488"/>
            <a:ext cx="4173279" cy="17720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77" b="1" dirty="0">
                <a:solidFill>
                  <a:srgbClr val="EFEFE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Real-Time Monitoring:</a:t>
            </a:r>
            <a:pPr>
              <a:lnSpc>
                <a:spcPct val="120000"/>
              </a:lnSpc>
            </a:pPr>
            <a:r>
              <a:rPr lang="en-US" sz="977" dirty="0">
                <a:solidFill>
                  <a:srgbClr val="8F8F8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 Alert system for high cancellation probability routes</a:t>
            </a:r>
            <a:endParaRPr lang="en-US" sz="1600" dirty="0"/>
          </a:p>
        </p:txBody>
      </p:sp>
      <p:sp>
        <p:nvSpPr>
          <p:cNvPr id="43" name="Shape 41"/>
          <p:cNvSpPr/>
          <p:nvPr/>
        </p:nvSpPr>
        <p:spPr>
          <a:xfrm>
            <a:off x="577702" y="5816009"/>
            <a:ext cx="5208181" cy="645042"/>
          </a:xfrm>
          <a:custGeom>
            <a:avLst/>
            <a:gdLst/>
            <a:ahLst/>
            <a:cxnLst/>
            <a:rect l="l" t="t" r="r" b="b"/>
            <a:pathLst>
              <a:path w="5208181" h="645042">
                <a:moveTo>
                  <a:pt x="70884" y="0"/>
                </a:moveTo>
                <a:lnTo>
                  <a:pt x="5137298" y="0"/>
                </a:lnTo>
                <a:cubicBezTo>
                  <a:pt x="5176446" y="0"/>
                  <a:pt x="5208181" y="31736"/>
                  <a:pt x="5208181" y="70884"/>
                </a:cubicBezTo>
                <a:lnTo>
                  <a:pt x="5208181" y="574158"/>
                </a:lnTo>
                <a:cubicBezTo>
                  <a:pt x="5208181" y="613306"/>
                  <a:pt x="5176446" y="645042"/>
                  <a:pt x="5137298" y="645042"/>
                </a:cubicBezTo>
                <a:lnTo>
                  <a:pt x="70884" y="645042"/>
                </a:lnTo>
                <a:cubicBezTo>
                  <a:pt x="31736" y="645042"/>
                  <a:pt x="0" y="613306"/>
                  <a:pt x="0" y="574158"/>
                </a:cubicBezTo>
                <a:lnTo>
                  <a:pt x="0" y="70884"/>
                </a:lnTo>
                <a:cubicBezTo>
                  <a:pt x="0" y="31762"/>
                  <a:pt x="31762" y="0"/>
                  <a:pt x="70884" y="0"/>
                </a:cubicBezTo>
                <a:close/>
              </a:path>
            </a:pathLst>
          </a:custGeom>
          <a:solidFill>
            <a:srgbClr val="191919"/>
          </a:solidFill>
          <a:ln w="10160">
            <a:solidFill>
              <a:srgbClr val="333333"/>
            </a:solidFill>
            <a:prstDash val="solid"/>
          </a:ln>
        </p:spPr>
      </p:sp>
      <p:sp>
        <p:nvSpPr>
          <p:cNvPr id="44" name="Text 42"/>
          <p:cNvSpPr/>
          <p:nvPr/>
        </p:nvSpPr>
        <p:spPr>
          <a:xfrm>
            <a:off x="687572" y="5925877"/>
            <a:ext cx="5050465" cy="17720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77" dirty="0">
                <a:solidFill>
                  <a:srgbClr val="8F8F8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Expected Impact</a:t>
            </a:r>
            <a:endParaRPr lang="en-US" sz="1600" dirty="0"/>
          </a:p>
        </p:txBody>
      </p:sp>
      <p:sp>
        <p:nvSpPr>
          <p:cNvPr id="45" name="Text 43"/>
          <p:cNvSpPr/>
          <p:nvPr/>
        </p:nvSpPr>
        <p:spPr>
          <a:xfrm>
            <a:off x="687572" y="6103087"/>
            <a:ext cx="5068186" cy="24809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56" b="1" dirty="0">
                <a:solidFill>
                  <a:srgbClr val="22C55E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-12% Cancellation Rate</a:t>
            </a:r>
            <a:endParaRPr lang="en-US" sz="1600" dirty="0"/>
          </a:p>
        </p:txBody>
      </p:sp>
      <p:sp>
        <p:nvSpPr>
          <p:cNvPr id="46" name="Shape 44"/>
          <p:cNvSpPr/>
          <p:nvPr/>
        </p:nvSpPr>
        <p:spPr>
          <a:xfrm>
            <a:off x="6188149" y="3965946"/>
            <a:ext cx="5642344" cy="2718391"/>
          </a:xfrm>
          <a:custGeom>
            <a:avLst/>
            <a:gdLst/>
            <a:ahLst/>
            <a:cxnLst/>
            <a:rect l="l" t="t" r="r" b="b"/>
            <a:pathLst>
              <a:path w="5642344" h="2718391">
                <a:moveTo>
                  <a:pt x="106316" y="0"/>
                </a:moveTo>
                <a:lnTo>
                  <a:pt x="5536028" y="0"/>
                </a:lnTo>
                <a:cubicBezTo>
                  <a:pt x="5594745" y="0"/>
                  <a:pt x="5642344" y="47599"/>
                  <a:pt x="5642344" y="106316"/>
                </a:cubicBezTo>
                <a:lnTo>
                  <a:pt x="5642344" y="2612074"/>
                </a:lnTo>
                <a:cubicBezTo>
                  <a:pt x="5642344" y="2670791"/>
                  <a:pt x="5594745" y="2718391"/>
                  <a:pt x="5536028" y="2718391"/>
                </a:cubicBezTo>
                <a:lnTo>
                  <a:pt x="106316" y="2718391"/>
                </a:lnTo>
                <a:cubicBezTo>
                  <a:pt x="47599" y="2718391"/>
                  <a:pt x="0" y="2670791"/>
                  <a:pt x="0" y="2612074"/>
                </a:cubicBezTo>
                <a:lnTo>
                  <a:pt x="0" y="106316"/>
                </a:lnTo>
                <a:cubicBezTo>
                  <a:pt x="0" y="47639"/>
                  <a:pt x="47639" y="0"/>
                  <a:pt x="106316" y="0"/>
                </a:cubicBezTo>
                <a:close/>
              </a:path>
            </a:pathLst>
          </a:custGeom>
          <a:solidFill>
            <a:srgbClr val="262626"/>
          </a:solidFill>
          <a:ln w="10160">
            <a:solidFill>
              <a:srgbClr val="333333"/>
            </a:solidFill>
            <a:prstDash val="solid"/>
          </a:ln>
        </p:spPr>
      </p:sp>
      <p:sp>
        <p:nvSpPr>
          <p:cNvPr id="47" name="Shape 45"/>
          <p:cNvSpPr/>
          <p:nvPr/>
        </p:nvSpPr>
        <p:spPr>
          <a:xfrm>
            <a:off x="6404344" y="4182140"/>
            <a:ext cx="425302" cy="425302"/>
          </a:xfrm>
          <a:custGeom>
            <a:avLst/>
            <a:gdLst/>
            <a:ahLst/>
            <a:cxnLst/>
            <a:rect l="l" t="t" r="r" b="b"/>
            <a:pathLst>
              <a:path w="425302" h="425302">
                <a:moveTo>
                  <a:pt x="70885" y="0"/>
                </a:moveTo>
                <a:lnTo>
                  <a:pt x="354417" y="0"/>
                </a:lnTo>
                <a:cubicBezTo>
                  <a:pt x="393566" y="0"/>
                  <a:pt x="425302" y="31736"/>
                  <a:pt x="425302" y="70885"/>
                </a:cubicBezTo>
                <a:lnTo>
                  <a:pt x="425302" y="354417"/>
                </a:lnTo>
                <a:cubicBezTo>
                  <a:pt x="425302" y="393566"/>
                  <a:pt x="393566" y="425302"/>
                  <a:pt x="354417" y="425302"/>
                </a:cubicBezTo>
                <a:lnTo>
                  <a:pt x="70885" y="425302"/>
                </a:lnTo>
                <a:cubicBezTo>
                  <a:pt x="31736" y="425302"/>
                  <a:pt x="0" y="393566"/>
                  <a:pt x="0" y="354417"/>
                </a:cubicBezTo>
                <a:lnTo>
                  <a:pt x="0" y="70885"/>
                </a:lnTo>
                <a:cubicBezTo>
                  <a:pt x="0" y="31736"/>
                  <a:pt x="31736" y="0"/>
                  <a:pt x="70885" y="0"/>
                </a:cubicBezTo>
                <a:close/>
              </a:path>
            </a:pathLst>
          </a:custGeom>
          <a:solidFill>
            <a:srgbClr val="22C55E">
              <a:alpha val="20000"/>
            </a:srgbClr>
          </a:solidFill>
          <a:ln/>
        </p:spPr>
      </p:sp>
      <p:sp>
        <p:nvSpPr>
          <p:cNvPr id="48" name="Shape 46"/>
          <p:cNvSpPr/>
          <p:nvPr/>
        </p:nvSpPr>
        <p:spPr>
          <a:xfrm>
            <a:off x="6528391" y="4306186"/>
            <a:ext cx="177209" cy="177209"/>
          </a:xfrm>
          <a:custGeom>
            <a:avLst/>
            <a:gdLst/>
            <a:ahLst/>
            <a:cxnLst/>
            <a:rect l="l" t="t" r="r" b="b"/>
            <a:pathLst>
              <a:path w="177209" h="177209">
                <a:moveTo>
                  <a:pt x="22151" y="22151"/>
                </a:moveTo>
                <a:cubicBezTo>
                  <a:pt x="22151" y="16025"/>
                  <a:pt x="17202" y="11076"/>
                  <a:pt x="11076" y="11076"/>
                </a:cubicBezTo>
                <a:cubicBezTo>
                  <a:pt x="4949" y="11076"/>
                  <a:pt x="0" y="16025"/>
                  <a:pt x="0" y="22151"/>
                </a:cubicBezTo>
                <a:lnTo>
                  <a:pt x="0" y="138445"/>
                </a:lnTo>
                <a:cubicBezTo>
                  <a:pt x="0" y="153743"/>
                  <a:pt x="12391" y="166134"/>
                  <a:pt x="27689" y="166134"/>
                </a:cubicBezTo>
                <a:lnTo>
                  <a:pt x="166134" y="166134"/>
                </a:lnTo>
                <a:cubicBezTo>
                  <a:pt x="172260" y="166134"/>
                  <a:pt x="177209" y="161184"/>
                  <a:pt x="177209" y="155058"/>
                </a:cubicBezTo>
                <a:cubicBezTo>
                  <a:pt x="177209" y="148932"/>
                  <a:pt x="172260" y="143983"/>
                  <a:pt x="166134" y="143983"/>
                </a:cubicBezTo>
                <a:lnTo>
                  <a:pt x="27689" y="143983"/>
                </a:lnTo>
                <a:cubicBezTo>
                  <a:pt x="24643" y="143983"/>
                  <a:pt x="22151" y="141491"/>
                  <a:pt x="22151" y="138445"/>
                </a:cubicBezTo>
                <a:lnTo>
                  <a:pt x="22151" y="22151"/>
                </a:lnTo>
                <a:close/>
                <a:moveTo>
                  <a:pt x="162880" y="52124"/>
                </a:moveTo>
                <a:cubicBezTo>
                  <a:pt x="167207" y="47798"/>
                  <a:pt x="167207" y="40772"/>
                  <a:pt x="162880" y="36446"/>
                </a:cubicBezTo>
                <a:cubicBezTo>
                  <a:pt x="158554" y="32119"/>
                  <a:pt x="151528" y="32119"/>
                  <a:pt x="147201" y="36446"/>
                </a:cubicBezTo>
                <a:lnTo>
                  <a:pt x="110756" y="72926"/>
                </a:lnTo>
                <a:lnTo>
                  <a:pt x="90889" y="53094"/>
                </a:lnTo>
                <a:cubicBezTo>
                  <a:pt x="86563" y="48767"/>
                  <a:pt x="79537" y="48767"/>
                  <a:pt x="75210" y="53094"/>
                </a:cubicBezTo>
                <a:lnTo>
                  <a:pt x="41983" y="86320"/>
                </a:lnTo>
                <a:cubicBezTo>
                  <a:pt x="37657" y="90647"/>
                  <a:pt x="37657" y="97673"/>
                  <a:pt x="41983" y="101999"/>
                </a:cubicBezTo>
                <a:cubicBezTo>
                  <a:pt x="46310" y="106326"/>
                  <a:pt x="53336" y="106326"/>
                  <a:pt x="57662" y="101999"/>
                </a:cubicBezTo>
                <a:lnTo>
                  <a:pt x="83067" y="76595"/>
                </a:lnTo>
                <a:lnTo>
                  <a:pt x="102934" y="96461"/>
                </a:lnTo>
                <a:cubicBezTo>
                  <a:pt x="107260" y="100788"/>
                  <a:pt x="114286" y="100788"/>
                  <a:pt x="118613" y="96461"/>
                </a:cubicBezTo>
                <a:lnTo>
                  <a:pt x="162915" y="52159"/>
                </a:lnTo>
                <a:close/>
              </a:path>
            </a:pathLst>
          </a:custGeom>
          <a:solidFill>
            <a:srgbClr val="22C55E"/>
          </a:solidFill>
          <a:ln/>
        </p:spPr>
      </p:sp>
      <p:sp>
        <p:nvSpPr>
          <p:cNvPr id="49" name="Text 47"/>
          <p:cNvSpPr/>
          <p:nvPr/>
        </p:nvSpPr>
        <p:spPr>
          <a:xfrm>
            <a:off x="6935972" y="4182140"/>
            <a:ext cx="2259419" cy="24809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95" b="1" dirty="0">
                <a:solidFill>
                  <a:srgbClr val="EFEFE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Weekend Growth Strategy</a:t>
            </a:r>
            <a:endParaRPr lang="en-US" sz="1600" dirty="0"/>
          </a:p>
        </p:txBody>
      </p:sp>
      <p:sp>
        <p:nvSpPr>
          <p:cNvPr id="50" name="Text 48"/>
          <p:cNvSpPr/>
          <p:nvPr/>
        </p:nvSpPr>
        <p:spPr>
          <a:xfrm>
            <a:off x="6935972" y="4430233"/>
            <a:ext cx="2232837" cy="17720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77" dirty="0">
                <a:solidFill>
                  <a:srgbClr val="8F8F8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Capitalize on Demand Surge</a:t>
            </a:r>
            <a:endParaRPr lang="en-US" sz="1600" dirty="0"/>
          </a:p>
        </p:txBody>
      </p:sp>
      <p:sp>
        <p:nvSpPr>
          <p:cNvPr id="51" name="Shape 49"/>
          <p:cNvSpPr/>
          <p:nvPr/>
        </p:nvSpPr>
        <p:spPr>
          <a:xfrm>
            <a:off x="6422065" y="4784651"/>
            <a:ext cx="141767" cy="141767"/>
          </a:xfrm>
          <a:custGeom>
            <a:avLst/>
            <a:gdLst/>
            <a:ahLst/>
            <a:cxnLst/>
            <a:rect l="l" t="t" r="r" b="b"/>
            <a:pathLst>
              <a:path w="141767" h="141767">
                <a:moveTo>
                  <a:pt x="139165" y="77141"/>
                </a:moveTo>
                <a:cubicBezTo>
                  <a:pt x="142626" y="73680"/>
                  <a:pt x="142626" y="68059"/>
                  <a:pt x="139165" y="64598"/>
                </a:cubicBezTo>
                <a:lnTo>
                  <a:pt x="94862" y="20296"/>
                </a:lnTo>
                <a:cubicBezTo>
                  <a:pt x="91401" y="16835"/>
                  <a:pt x="85780" y="16835"/>
                  <a:pt x="82319" y="20296"/>
                </a:cubicBezTo>
                <a:cubicBezTo>
                  <a:pt x="78858" y="23757"/>
                  <a:pt x="78858" y="29378"/>
                  <a:pt x="82319" y="32839"/>
                </a:cubicBezTo>
                <a:lnTo>
                  <a:pt x="111503" y="62023"/>
                </a:lnTo>
                <a:lnTo>
                  <a:pt x="8860" y="62023"/>
                </a:lnTo>
                <a:cubicBezTo>
                  <a:pt x="3960" y="62023"/>
                  <a:pt x="0" y="65983"/>
                  <a:pt x="0" y="70884"/>
                </a:cubicBezTo>
                <a:cubicBezTo>
                  <a:pt x="0" y="75785"/>
                  <a:pt x="3960" y="79744"/>
                  <a:pt x="8860" y="79744"/>
                </a:cubicBezTo>
                <a:lnTo>
                  <a:pt x="111503" y="79744"/>
                </a:lnTo>
                <a:lnTo>
                  <a:pt x="82319" y="108928"/>
                </a:lnTo>
                <a:cubicBezTo>
                  <a:pt x="78858" y="112389"/>
                  <a:pt x="78858" y="118010"/>
                  <a:pt x="82319" y="121471"/>
                </a:cubicBezTo>
                <a:cubicBezTo>
                  <a:pt x="85780" y="124933"/>
                  <a:pt x="91401" y="124933"/>
                  <a:pt x="94862" y="121471"/>
                </a:cubicBezTo>
                <a:lnTo>
                  <a:pt x="139165" y="77169"/>
                </a:lnTo>
                <a:close/>
              </a:path>
            </a:pathLst>
          </a:custGeom>
          <a:solidFill>
            <a:srgbClr val="22C55E"/>
          </a:solidFill>
          <a:ln/>
        </p:spPr>
      </p:sp>
      <p:sp>
        <p:nvSpPr>
          <p:cNvPr id="52" name="Text 50"/>
          <p:cNvSpPr/>
          <p:nvPr/>
        </p:nvSpPr>
        <p:spPr>
          <a:xfrm>
            <a:off x="6652437" y="4749209"/>
            <a:ext cx="3756837" cy="17720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77" b="1" dirty="0">
                <a:solidFill>
                  <a:srgbClr val="EFEFE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Weekend Premium:</a:t>
            </a:r>
            <a:pPr>
              <a:lnSpc>
                <a:spcPct val="120000"/>
              </a:lnSpc>
            </a:pPr>
            <a:r>
              <a:rPr lang="en-US" sz="977" dirty="0">
                <a:solidFill>
                  <a:srgbClr val="8F8F8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 10.8% higher demand justifies premium pricing</a:t>
            </a:r>
            <a:endParaRPr lang="en-US" sz="1600" dirty="0"/>
          </a:p>
        </p:txBody>
      </p:sp>
      <p:sp>
        <p:nvSpPr>
          <p:cNvPr id="53" name="Shape 51"/>
          <p:cNvSpPr/>
          <p:nvPr/>
        </p:nvSpPr>
        <p:spPr>
          <a:xfrm>
            <a:off x="6422065" y="5068186"/>
            <a:ext cx="141767" cy="141767"/>
          </a:xfrm>
          <a:custGeom>
            <a:avLst/>
            <a:gdLst/>
            <a:ahLst/>
            <a:cxnLst/>
            <a:rect l="l" t="t" r="r" b="b"/>
            <a:pathLst>
              <a:path w="141767" h="141767">
                <a:moveTo>
                  <a:pt x="139165" y="77141"/>
                </a:moveTo>
                <a:cubicBezTo>
                  <a:pt x="142626" y="73680"/>
                  <a:pt x="142626" y="68059"/>
                  <a:pt x="139165" y="64598"/>
                </a:cubicBezTo>
                <a:lnTo>
                  <a:pt x="94862" y="20296"/>
                </a:lnTo>
                <a:cubicBezTo>
                  <a:pt x="91401" y="16835"/>
                  <a:pt x="85780" y="16835"/>
                  <a:pt x="82319" y="20296"/>
                </a:cubicBezTo>
                <a:cubicBezTo>
                  <a:pt x="78858" y="23757"/>
                  <a:pt x="78858" y="29378"/>
                  <a:pt x="82319" y="32839"/>
                </a:cubicBezTo>
                <a:lnTo>
                  <a:pt x="111503" y="62023"/>
                </a:lnTo>
                <a:lnTo>
                  <a:pt x="8860" y="62023"/>
                </a:lnTo>
                <a:cubicBezTo>
                  <a:pt x="3960" y="62023"/>
                  <a:pt x="0" y="65983"/>
                  <a:pt x="0" y="70884"/>
                </a:cubicBezTo>
                <a:cubicBezTo>
                  <a:pt x="0" y="75785"/>
                  <a:pt x="3960" y="79744"/>
                  <a:pt x="8860" y="79744"/>
                </a:cubicBezTo>
                <a:lnTo>
                  <a:pt x="111503" y="79744"/>
                </a:lnTo>
                <a:lnTo>
                  <a:pt x="82319" y="108928"/>
                </a:lnTo>
                <a:cubicBezTo>
                  <a:pt x="78858" y="112389"/>
                  <a:pt x="78858" y="118010"/>
                  <a:pt x="82319" y="121471"/>
                </a:cubicBezTo>
                <a:cubicBezTo>
                  <a:pt x="85780" y="124933"/>
                  <a:pt x="91401" y="124933"/>
                  <a:pt x="94862" y="121471"/>
                </a:cubicBezTo>
                <a:lnTo>
                  <a:pt x="139165" y="77169"/>
                </a:lnTo>
                <a:close/>
              </a:path>
            </a:pathLst>
          </a:custGeom>
          <a:solidFill>
            <a:srgbClr val="22C55E"/>
          </a:solidFill>
          <a:ln/>
        </p:spPr>
      </p:sp>
      <p:sp>
        <p:nvSpPr>
          <p:cNvPr id="54" name="Text 52"/>
          <p:cNvSpPr/>
          <p:nvPr/>
        </p:nvSpPr>
        <p:spPr>
          <a:xfrm>
            <a:off x="6652437" y="5032744"/>
            <a:ext cx="4270744" cy="17720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77" b="1" dirty="0">
                <a:solidFill>
                  <a:srgbClr val="EFEFE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Friday-Saturday Focus:</a:t>
            </a:r>
            <a:pPr>
              <a:lnSpc>
                <a:spcPct val="120000"/>
              </a:lnSpc>
            </a:pPr>
            <a:r>
              <a:rPr lang="en-US" sz="977" dirty="0">
                <a:solidFill>
                  <a:srgbClr val="8F8F8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 Top 5 busiest days are Fri/Sat - maximize availability</a:t>
            </a:r>
            <a:endParaRPr lang="en-US" sz="1600" dirty="0"/>
          </a:p>
        </p:txBody>
      </p:sp>
      <p:sp>
        <p:nvSpPr>
          <p:cNvPr id="55" name="Shape 53"/>
          <p:cNvSpPr/>
          <p:nvPr/>
        </p:nvSpPr>
        <p:spPr>
          <a:xfrm>
            <a:off x="6422065" y="5351721"/>
            <a:ext cx="141767" cy="141767"/>
          </a:xfrm>
          <a:custGeom>
            <a:avLst/>
            <a:gdLst/>
            <a:ahLst/>
            <a:cxnLst/>
            <a:rect l="l" t="t" r="r" b="b"/>
            <a:pathLst>
              <a:path w="141767" h="141767">
                <a:moveTo>
                  <a:pt x="139165" y="77141"/>
                </a:moveTo>
                <a:cubicBezTo>
                  <a:pt x="142626" y="73680"/>
                  <a:pt x="142626" y="68059"/>
                  <a:pt x="139165" y="64598"/>
                </a:cubicBezTo>
                <a:lnTo>
                  <a:pt x="94862" y="20296"/>
                </a:lnTo>
                <a:cubicBezTo>
                  <a:pt x="91401" y="16835"/>
                  <a:pt x="85780" y="16835"/>
                  <a:pt x="82319" y="20296"/>
                </a:cubicBezTo>
                <a:cubicBezTo>
                  <a:pt x="78858" y="23757"/>
                  <a:pt x="78858" y="29378"/>
                  <a:pt x="82319" y="32839"/>
                </a:cubicBezTo>
                <a:lnTo>
                  <a:pt x="111503" y="62023"/>
                </a:lnTo>
                <a:lnTo>
                  <a:pt x="8860" y="62023"/>
                </a:lnTo>
                <a:cubicBezTo>
                  <a:pt x="3960" y="62023"/>
                  <a:pt x="0" y="65983"/>
                  <a:pt x="0" y="70884"/>
                </a:cubicBezTo>
                <a:cubicBezTo>
                  <a:pt x="0" y="75785"/>
                  <a:pt x="3960" y="79744"/>
                  <a:pt x="8860" y="79744"/>
                </a:cubicBezTo>
                <a:lnTo>
                  <a:pt x="111503" y="79744"/>
                </a:lnTo>
                <a:lnTo>
                  <a:pt x="82319" y="108928"/>
                </a:lnTo>
                <a:cubicBezTo>
                  <a:pt x="78858" y="112389"/>
                  <a:pt x="78858" y="118010"/>
                  <a:pt x="82319" y="121471"/>
                </a:cubicBezTo>
                <a:cubicBezTo>
                  <a:pt x="85780" y="124933"/>
                  <a:pt x="91401" y="124933"/>
                  <a:pt x="94862" y="121471"/>
                </a:cubicBezTo>
                <a:lnTo>
                  <a:pt x="139165" y="77169"/>
                </a:lnTo>
                <a:close/>
              </a:path>
            </a:pathLst>
          </a:custGeom>
          <a:solidFill>
            <a:srgbClr val="22C55E"/>
          </a:solidFill>
          <a:ln/>
        </p:spPr>
      </p:sp>
      <p:sp>
        <p:nvSpPr>
          <p:cNvPr id="56" name="Text 54"/>
          <p:cNvSpPr/>
          <p:nvPr/>
        </p:nvSpPr>
        <p:spPr>
          <a:xfrm>
            <a:off x="6652437" y="5316279"/>
            <a:ext cx="4182140" cy="17720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77" b="1" dirty="0">
                <a:solidFill>
                  <a:srgbClr val="EFEFE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WoW Momentum:</a:t>
            </a:r>
            <a:pPr>
              <a:lnSpc>
                <a:spcPct val="120000"/>
              </a:lnSpc>
            </a:pPr>
            <a:r>
              <a:rPr lang="en-US" sz="977" dirty="0">
                <a:solidFill>
                  <a:srgbClr val="8F8F8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 Sustain 30% growth trajectory with targeted promotions</a:t>
            </a:r>
            <a:endParaRPr lang="en-US" sz="1600" dirty="0"/>
          </a:p>
        </p:txBody>
      </p:sp>
      <p:sp>
        <p:nvSpPr>
          <p:cNvPr id="57" name="Shape 55"/>
          <p:cNvSpPr/>
          <p:nvPr/>
        </p:nvSpPr>
        <p:spPr>
          <a:xfrm>
            <a:off x="6407888" y="5638800"/>
            <a:ext cx="5208181" cy="645042"/>
          </a:xfrm>
          <a:custGeom>
            <a:avLst/>
            <a:gdLst/>
            <a:ahLst/>
            <a:cxnLst/>
            <a:rect l="l" t="t" r="r" b="b"/>
            <a:pathLst>
              <a:path w="5208181" h="645042">
                <a:moveTo>
                  <a:pt x="70884" y="0"/>
                </a:moveTo>
                <a:lnTo>
                  <a:pt x="5137298" y="0"/>
                </a:lnTo>
                <a:cubicBezTo>
                  <a:pt x="5176446" y="0"/>
                  <a:pt x="5208181" y="31736"/>
                  <a:pt x="5208181" y="70884"/>
                </a:cubicBezTo>
                <a:lnTo>
                  <a:pt x="5208181" y="574158"/>
                </a:lnTo>
                <a:cubicBezTo>
                  <a:pt x="5208181" y="613306"/>
                  <a:pt x="5176446" y="645042"/>
                  <a:pt x="5137298" y="645042"/>
                </a:cubicBezTo>
                <a:lnTo>
                  <a:pt x="70884" y="645042"/>
                </a:lnTo>
                <a:cubicBezTo>
                  <a:pt x="31736" y="645042"/>
                  <a:pt x="0" y="613306"/>
                  <a:pt x="0" y="574158"/>
                </a:cubicBezTo>
                <a:lnTo>
                  <a:pt x="0" y="70884"/>
                </a:lnTo>
                <a:cubicBezTo>
                  <a:pt x="0" y="31762"/>
                  <a:pt x="31762" y="0"/>
                  <a:pt x="70884" y="0"/>
                </a:cubicBezTo>
                <a:close/>
              </a:path>
            </a:pathLst>
          </a:custGeom>
          <a:solidFill>
            <a:srgbClr val="191919"/>
          </a:solidFill>
          <a:ln w="10160">
            <a:solidFill>
              <a:srgbClr val="333333"/>
            </a:solidFill>
            <a:prstDash val="solid"/>
          </a:ln>
        </p:spPr>
      </p:sp>
      <p:sp>
        <p:nvSpPr>
          <p:cNvPr id="58" name="Text 56"/>
          <p:cNvSpPr/>
          <p:nvPr/>
        </p:nvSpPr>
        <p:spPr>
          <a:xfrm>
            <a:off x="6517758" y="5748668"/>
            <a:ext cx="5050465" cy="17720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77" dirty="0">
                <a:solidFill>
                  <a:srgbClr val="8F8F8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Expected Impact</a:t>
            </a:r>
            <a:endParaRPr lang="en-US" sz="1600" dirty="0"/>
          </a:p>
        </p:txBody>
      </p:sp>
      <p:sp>
        <p:nvSpPr>
          <p:cNvPr id="59" name="Text 57"/>
          <p:cNvSpPr/>
          <p:nvPr/>
        </p:nvSpPr>
        <p:spPr>
          <a:xfrm>
            <a:off x="6517758" y="5925877"/>
            <a:ext cx="5068186" cy="24809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56" b="1" dirty="0">
                <a:solidFill>
                  <a:srgbClr val="22C55E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+20% Weekend Revenue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19191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png.pngtree.com/d2e1636ff51efc089120319a49aa728c6bf81e34.jpg">    </p:cNvPr>
          <p:cNvPicPr>
            <a:picLocks noChangeAspect="1"/>
          </p:cNvPicPr>
          <p:nvPr/>
        </p:nvPicPr>
        <p:blipFill>
          <a:blip r:embed="rId1">
            <a:alphaModFix amt="20000"/>
          </a:blip>
          <a:srcRect l="5556" r="5556" t="0" b="0"/>
          <a:stretch/>
        </p:blipFill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rotWithShape="1" flip="none">
            <a:gsLst>
              <a:gs pos="0">
                <a:srgbClr val="FFFFFF"/>
              </a:gs>
              <a:gs pos="50000">
                <a:srgbClr val="FFFFFF"/>
              </a:gs>
              <a:gs pos="100000">
                <a:srgbClr val="FFFFFF"/>
              </a:gs>
            </a:gsLst>
            <a:lin ang="2700000" scaled="1"/>
          </a:gradFill>
          <a:ln/>
        </p:spPr>
      </p:sp>
      <p:sp>
        <p:nvSpPr>
          <p:cNvPr id="4" name="Shape 1"/>
          <p:cNvSpPr/>
          <p:nvPr/>
        </p:nvSpPr>
        <p:spPr>
          <a:xfrm>
            <a:off x="5257959" y="1074424"/>
            <a:ext cx="1674495" cy="350520"/>
          </a:xfrm>
          <a:custGeom>
            <a:avLst/>
            <a:gdLst/>
            <a:ahLst/>
            <a:cxnLst/>
            <a:rect l="l" t="t" r="r" b="b"/>
            <a:pathLst>
              <a:path w="1674495" h="350520">
                <a:moveTo>
                  <a:pt x="175260" y="0"/>
                </a:moveTo>
                <a:lnTo>
                  <a:pt x="1499235" y="0"/>
                </a:lnTo>
                <a:cubicBezTo>
                  <a:pt x="1596028" y="0"/>
                  <a:pt x="1674495" y="78467"/>
                  <a:pt x="1674495" y="175260"/>
                </a:cubicBezTo>
                <a:lnTo>
                  <a:pt x="1674495" y="175260"/>
                </a:lnTo>
                <a:cubicBezTo>
                  <a:pt x="1674495" y="272053"/>
                  <a:pt x="1596028" y="350520"/>
                  <a:pt x="1499235" y="350520"/>
                </a:cubicBezTo>
                <a:lnTo>
                  <a:pt x="175260" y="350520"/>
                </a:lnTo>
                <a:cubicBezTo>
                  <a:pt x="78531" y="350520"/>
                  <a:pt x="0" y="271989"/>
                  <a:pt x="0" y="175260"/>
                </a:cubicBezTo>
                <a:lnTo>
                  <a:pt x="0" y="175260"/>
                </a:lnTo>
                <a:cubicBezTo>
                  <a:pt x="0" y="78531"/>
                  <a:pt x="78531" y="0"/>
                  <a:pt x="175260" y="0"/>
                </a:cubicBezTo>
                <a:close/>
              </a:path>
            </a:pathLst>
          </a:custGeom>
          <a:solidFill>
            <a:srgbClr val="262626"/>
          </a:solidFill>
          <a:ln w="10160">
            <a:solidFill>
              <a:srgbClr val="333333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5433219" y="1173482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152400"/>
                </a:moveTo>
                <a:cubicBezTo>
                  <a:pt x="118256" y="152400"/>
                  <a:pt x="152400" y="118256"/>
                  <a:pt x="152400" y="76200"/>
                </a:cubicBezTo>
                <a:cubicBezTo>
                  <a:pt x="152400" y="34144"/>
                  <a:pt x="118256" y="0"/>
                  <a:pt x="76200" y="0"/>
                </a:cubicBezTo>
                <a:cubicBezTo>
                  <a:pt x="34144" y="0"/>
                  <a:pt x="0" y="34144"/>
                  <a:pt x="0" y="76200"/>
                </a:cubicBezTo>
                <a:cubicBezTo>
                  <a:pt x="0" y="118256"/>
                  <a:pt x="34144" y="152400"/>
                  <a:pt x="76200" y="152400"/>
                </a:cubicBezTo>
                <a:close/>
                <a:moveTo>
                  <a:pt x="101322" y="63311"/>
                </a:moveTo>
                <a:lnTo>
                  <a:pt x="77510" y="101411"/>
                </a:lnTo>
                <a:cubicBezTo>
                  <a:pt x="76260" y="103406"/>
                  <a:pt x="74116" y="104656"/>
                  <a:pt x="71765" y="104775"/>
                </a:cubicBezTo>
                <a:cubicBezTo>
                  <a:pt x="69413" y="104894"/>
                  <a:pt x="67151" y="103823"/>
                  <a:pt x="65752" y="101918"/>
                </a:cubicBezTo>
                <a:lnTo>
                  <a:pt x="51465" y="82867"/>
                </a:lnTo>
                <a:cubicBezTo>
                  <a:pt x="49084" y="79712"/>
                  <a:pt x="49738" y="75248"/>
                  <a:pt x="52894" y="72866"/>
                </a:cubicBezTo>
                <a:cubicBezTo>
                  <a:pt x="56049" y="70485"/>
                  <a:pt x="60514" y="71140"/>
                  <a:pt x="62895" y="74295"/>
                </a:cubicBezTo>
                <a:lnTo>
                  <a:pt x="70931" y="85011"/>
                </a:lnTo>
                <a:lnTo>
                  <a:pt x="89208" y="55751"/>
                </a:lnTo>
                <a:cubicBezTo>
                  <a:pt x="91291" y="52417"/>
                  <a:pt x="95696" y="51375"/>
                  <a:pt x="99060" y="53489"/>
                </a:cubicBezTo>
                <a:cubicBezTo>
                  <a:pt x="102424" y="55602"/>
                  <a:pt x="103436" y="59978"/>
                  <a:pt x="101322" y="63341"/>
                </a:cubicBezTo>
                <a:close/>
              </a:path>
            </a:pathLst>
          </a:custGeom>
          <a:solidFill>
            <a:srgbClr val="22C55E"/>
          </a:solidFill>
          <a:ln/>
        </p:spPr>
      </p:sp>
      <p:sp>
        <p:nvSpPr>
          <p:cNvPr id="6" name="Text 3"/>
          <p:cNvSpPr/>
          <p:nvPr/>
        </p:nvSpPr>
        <p:spPr>
          <a:xfrm>
            <a:off x="5647531" y="1154432"/>
            <a:ext cx="11620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8F8F8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Analysis Complete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1932940" y="1657350"/>
            <a:ext cx="8324850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4500" b="1" dirty="0">
                <a:solidFill>
                  <a:srgbClr val="EFEFE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Driving Operational Excellence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2381091" y="2381250"/>
            <a:ext cx="74295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800" dirty="0">
                <a:solidFill>
                  <a:srgbClr val="8F8F8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Data-driven insights for improved service reliability, enhanced customer satisfaction, and sustainable revenue growth.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2843689" y="3299460"/>
            <a:ext cx="2007870" cy="1912620"/>
          </a:xfrm>
          <a:custGeom>
            <a:avLst/>
            <a:gdLst/>
            <a:ahLst/>
            <a:cxnLst/>
            <a:rect l="l" t="t" r="r" b="b"/>
            <a:pathLst>
              <a:path w="2007870" h="1912620">
                <a:moveTo>
                  <a:pt x="114298" y="0"/>
                </a:moveTo>
                <a:lnTo>
                  <a:pt x="1893572" y="0"/>
                </a:lnTo>
                <a:cubicBezTo>
                  <a:pt x="1956697" y="0"/>
                  <a:pt x="2007870" y="51173"/>
                  <a:pt x="2007870" y="114298"/>
                </a:cubicBezTo>
                <a:lnTo>
                  <a:pt x="2007870" y="1798322"/>
                </a:lnTo>
                <a:cubicBezTo>
                  <a:pt x="2007870" y="1861447"/>
                  <a:pt x="1956697" y="1912620"/>
                  <a:pt x="1893572" y="1912620"/>
                </a:cubicBezTo>
                <a:lnTo>
                  <a:pt x="114298" y="1912620"/>
                </a:lnTo>
                <a:cubicBezTo>
                  <a:pt x="51173" y="1912620"/>
                  <a:pt x="0" y="1861447"/>
                  <a:pt x="0" y="1798322"/>
                </a:cubicBezTo>
                <a:lnTo>
                  <a:pt x="0" y="114298"/>
                </a:lnTo>
                <a:cubicBezTo>
                  <a:pt x="0" y="51215"/>
                  <a:pt x="51215" y="0"/>
                  <a:pt x="114298" y="0"/>
                </a:cubicBezTo>
                <a:close/>
              </a:path>
            </a:pathLst>
          </a:custGeom>
          <a:solidFill>
            <a:srgbClr val="262626"/>
          </a:solidFill>
          <a:ln w="10160">
            <a:solidFill>
              <a:srgbClr val="333333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3544253" y="3531868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114300" y="0"/>
                </a:moveTo>
                <a:lnTo>
                  <a:pt x="495300" y="0"/>
                </a:lnTo>
                <a:cubicBezTo>
                  <a:pt x="558384" y="0"/>
                  <a:pt x="609600" y="51216"/>
                  <a:pt x="609600" y="114300"/>
                </a:cubicBezTo>
                <a:lnTo>
                  <a:pt x="609600" y="495300"/>
                </a:lnTo>
                <a:cubicBezTo>
                  <a:pt x="609600" y="558384"/>
                  <a:pt x="558384" y="609600"/>
                  <a:pt x="495300" y="609600"/>
                </a:cubicBezTo>
                <a:lnTo>
                  <a:pt x="114300" y="609600"/>
                </a:lnTo>
                <a:cubicBezTo>
                  <a:pt x="51216" y="609600"/>
                  <a:pt x="0" y="558384"/>
                  <a:pt x="0" y="495300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solidFill>
            <a:srgbClr val="22C55E">
              <a:alpha val="20000"/>
            </a:srgbClr>
          </a:solidFill>
          <a:ln/>
        </p:spPr>
      </p:sp>
      <p:sp>
        <p:nvSpPr>
          <p:cNvPr id="11" name="Shape 8"/>
          <p:cNvSpPr/>
          <p:nvPr/>
        </p:nvSpPr>
        <p:spPr>
          <a:xfrm>
            <a:off x="3708559" y="3693793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35719" y="35719"/>
                </a:moveTo>
                <a:cubicBezTo>
                  <a:pt x="35719" y="25840"/>
                  <a:pt x="27738" y="17859"/>
                  <a:pt x="17859" y="17859"/>
                </a:cubicBezTo>
                <a:cubicBezTo>
                  <a:pt x="7981" y="17859"/>
                  <a:pt x="0" y="25840"/>
                  <a:pt x="0" y="35719"/>
                </a:cubicBezTo>
                <a:lnTo>
                  <a:pt x="0" y="223242"/>
                </a:lnTo>
                <a:cubicBezTo>
                  <a:pt x="0" y="247910"/>
                  <a:pt x="19980" y="267891"/>
                  <a:pt x="44648" y="267891"/>
                </a:cubicBezTo>
                <a:lnTo>
                  <a:pt x="267891" y="267891"/>
                </a:lnTo>
                <a:cubicBezTo>
                  <a:pt x="277769" y="267891"/>
                  <a:pt x="285750" y="259910"/>
                  <a:pt x="285750" y="250031"/>
                </a:cubicBezTo>
                <a:cubicBezTo>
                  <a:pt x="285750" y="240153"/>
                  <a:pt x="277769" y="232172"/>
                  <a:pt x="267891" y="232172"/>
                </a:cubicBezTo>
                <a:lnTo>
                  <a:pt x="44648" y="232172"/>
                </a:lnTo>
                <a:cubicBezTo>
                  <a:pt x="39737" y="232172"/>
                  <a:pt x="35719" y="228154"/>
                  <a:pt x="35719" y="223242"/>
                </a:cubicBezTo>
                <a:lnTo>
                  <a:pt x="35719" y="35719"/>
                </a:lnTo>
                <a:close/>
                <a:moveTo>
                  <a:pt x="262644" y="84051"/>
                </a:moveTo>
                <a:cubicBezTo>
                  <a:pt x="269621" y="77074"/>
                  <a:pt x="269621" y="65745"/>
                  <a:pt x="262644" y="58769"/>
                </a:cubicBezTo>
                <a:cubicBezTo>
                  <a:pt x="255668" y="51792"/>
                  <a:pt x="244339" y="51792"/>
                  <a:pt x="237362" y="58769"/>
                </a:cubicBezTo>
                <a:lnTo>
                  <a:pt x="178594" y="117593"/>
                </a:lnTo>
                <a:lnTo>
                  <a:pt x="146558" y="85613"/>
                </a:lnTo>
                <a:cubicBezTo>
                  <a:pt x="139582" y="78637"/>
                  <a:pt x="128253" y="78637"/>
                  <a:pt x="121276" y="85613"/>
                </a:cubicBezTo>
                <a:lnTo>
                  <a:pt x="67698" y="139192"/>
                </a:lnTo>
                <a:cubicBezTo>
                  <a:pt x="60722" y="146168"/>
                  <a:pt x="60722" y="157497"/>
                  <a:pt x="67698" y="164474"/>
                </a:cubicBezTo>
                <a:cubicBezTo>
                  <a:pt x="74675" y="171450"/>
                  <a:pt x="86004" y="171450"/>
                  <a:pt x="92980" y="164474"/>
                </a:cubicBezTo>
                <a:lnTo>
                  <a:pt x="133945" y="123509"/>
                </a:lnTo>
                <a:lnTo>
                  <a:pt x="165981" y="155544"/>
                </a:lnTo>
                <a:cubicBezTo>
                  <a:pt x="172957" y="162520"/>
                  <a:pt x="184286" y="162520"/>
                  <a:pt x="191263" y="155544"/>
                </a:cubicBezTo>
                <a:lnTo>
                  <a:pt x="262700" y="84106"/>
                </a:lnTo>
                <a:close/>
              </a:path>
            </a:pathLst>
          </a:custGeom>
          <a:solidFill>
            <a:srgbClr val="22C55E"/>
          </a:solidFill>
          <a:ln/>
        </p:spPr>
      </p:sp>
      <p:sp>
        <p:nvSpPr>
          <p:cNvPr id="12" name="Text 9"/>
          <p:cNvSpPr/>
          <p:nvPr/>
        </p:nvSpPr>
        <p:spPr>
          <a:xfrm>
            <a:off x="2990374" y="4293868"/>
            <a:ext cx="17145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2700" b="1" dirty="0">
                <a:solidFill>
                  <a:srgbClr val="22C55E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62%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3037999" y="4751068"/>
            <a:ext cx="16192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dirty="0">
                <a:solidFill>
                  <a:srgbClr val="8F8F8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Completion Rate</a:t>
            </a:r>
            <a:endParaRPr lang="en-US" sz="1600" dirty="0"/>
          </a:p>
        </p:txBody>
      </p:sp>
      <p:sp>
        <p:nvSpPr>
          <p:cNvPr id="14" name="Shape 11"/>
          <p:cNvSpPr/>
          <p:nvPr/>
        </p:nvSpPr>
        <p:spPr>
          <a:xfrm>
            <a:off x="5090636" y="3299460"/>
            <a:ext cx="2007870" cy="1912620"/>
          </a:xfrm>
          <a:custGeom>
            <a:avLst/>
            <a:gdLst/>
            <a:ahLst/>
            <a:cxnLst/>
            <a:rect l="l" t="t" r="r" b="b"/>
            <a:pathLst>
              <a:path w="2007870" h="1912620">
                <a:moveTo>
                  <a:pt x="114298" y="0"/>
                </a:moveTo>
                <a:lnTo>
                  <a:pt x="1893572" y="0"/>
                </a:lnTo>
                <a:cubicBezTo>
                  <a:pt x="1956697" y="0"/>
                  <a:pt x="2007870" y="51173"/>
                  <a:pt x="2007870" y="114298"/>
                </a:cubicBezTo>
                <a:lnTo>
                  <a:pt x="2007870" y="1798322"/>
                </a:lnTo>
                <a:cubicBezTo>
                  <a:pt x="2007870" y="1861447"/>
                  <a:pt x="1956697" y="1912620"/>
                  <a:pt x="1893572" y="1912620"/>
                </a:cubicBezTo>
                <a:lnTo>
                  <a:pt x="114298" y="1912620"/>
                </a:lnTo>
                <a:cubicBezTo>
                  <a:pt x="51173" y="1912620"/>
                  <a:pt x="0" y="1861447"/>
                  <a:pt x="0" y="1798322"/>
                </a:cubicBezTo>
                <a:lnTo>
                  <a:pt x="0" y="114298"/>
                </a:lnTo>
                <a:cubicBezTo>
                  <a:pt x="0" y="51215"/>
                  <a:pt x="51215" y="0"/>
                  <a:pt x="114298" y="0"/>
                </a:cubicBezTo>
                <a:close/>
              </a:path>
            </a:pathLst>
          </a:custGeom>
          <a:solidFill>
            <a:srgbClr val="262626"/>
          </a:solidFill>
          <a:ln w="10160">
            <a:solidFill>
              <a:srgbClr val="333333"/>
            </a:solidFill>
            <a:prstDash val="solid"/>
          </a:ln>
        </p:spPr>
      </p:sp>
      <p:sp>
        <p:nvSpPr>
          <p:cNvPr id="15" name="Shape 12"/>
          <p:cNvSpPr/>
          <p:nvPr/>
        </p:nvSpPr>
        <p:spPr>
          <a:xfrm>
            <a:off x="5791200" y="3531868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114300" y="0"/>
                </a:moveTo>
                <a:lnTo>
                  <a:pt x="495300" y="0"/>
                </a:lnTo>
                <a:cubicBezTo>
                  <a:pt x="558384" y="0"/>
                  <a:pt x="609600" y="51216"/>
                  <a:pt x="609600" y="114300"/>
                </a:cubicBezTo>
                <a:lnTo>
                  <a:pt x="609600" y="495300"/>
                </a:lnTo>
                <a:cubicBezTo>
                  <a:pt x="609600" y="558384"/>
                  <a:pt x="558384" y="609600"/>
                  <a:pt x="495300" y="609600"/>
                </a:cubicBezTo>
                <a:lnTo>
                  <a:pt x="114300" y="609600"/>
                </a:lnTo>
                <a:cubicBezTo>
                  <a:pt x="51216" y="609600"/>
                  <a:pt x="0" y="558384"/>
                  <a:pt x="0" y="495300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solidFill>
            <a:srgbClr val="6366F1">
              <a:alpha val="20000"/>
            </a:srgbClr>
          </a:solidFill>
          <a:ln/>
        </p:spPr>
      </p:sp>
      <p:sp>
        <p:nvSpPr>
          <p:cNvPr id="16" name="Shape 13"/>
          <p:cNvSpPr/>
          <p:nvPr/>
        </p:nvSpPr>
        <p:spPr>
          <a:xfrm>
            <a:off x="5937647" y="3693793"/>
            <a:ext cx="321469" cy="285750"/>
          </a:xfrm>
          <a:custGeom>
            <a:avLst/>
            <a:gdLst/>
            <a:ahLst/>
            <a:cxnLst/>
            <a:rect l="l" t="t" r="r" b="b"/>
            <a:pathLst>
              <a:path w="321469" h="285750">
                <a:moveTo>
                  <a:pt x="214313" y="89297"/>
                </a:moveTo>
                <a:cubicBezTo>
                  <a:pt x="204434" y="89297"/>
                  <a:pt x="196453" y="81316"/>
                  <a:pt x="196453" y="71438"/>
                </a:cubicBezTo>
                <a:cubicBezTo>
                  <a:pt x="196453" y="61559"/>
                  <a:pt x="204434" y="53578"/>
                  <a:pt x="214313" y="53578"/>
                </a:cubicBezTo>
                <a:lnTo>
                  <a:pt x="303609" y="53578"/>
                </a:lnTo>
                <a:cubicBezTo>
                  <a:pt x="313488" y="53578"/>
                  <a:pt x="321469" y="61559"/>
                  <a:pt x="321469" y="71438"/>
                </a:cubicBezTo>
                <a:lnTo>
                  <a:pt x="321469" y="160734"/>
                </a:lnTo>
                <a:cubicBezTo>
                  <a:pt x="321469" y="170613"/>
                  <a:pt x="313488" y="178594"/>
                  <a:pt x="303609" y="178594"/>
                </a:cubicBezTo>
                <a:cubicBezTo>
                  <a:pt x="293731" y="178594"/>
                  <a:pt x="285750" y="170613"/>
                  <a:pt x="285750" y="160734"/>
                </a:cubicBezTo>
                <a:lnTo>
                  <a:pt x="285750" y="114579"/>
                </a:lnTo>
                <a:lnTo>
                  <a:pt x="191207" y="209122"/>
                </a:lnTo>
                <a:cubicBezTo>
                  <a:pt x="184231" y="216098"/>
                  <a:pt x="172901" y="216098"/>
                  <a:pt x="165925" y="209122"/>
                </a:cubicBezTo>
                <a:lnTo>
                  <a:pt x="107156" y="150298"/>
                </a:lnTo>
                <a:lnTo>
                  <a:pt x="30473" y="226926"/>
                </a:lnTo>
                <a:cubicBezTo>
                  <a:pt x="23496" y="233902"/>
                  <a:pt x="12167" y="233902"/>
                  <a:pt x="5190" y="226926"/>
                </a:cubicBezTo>
                <a:cubicBezTo>
                  <a:pt x="-1786" y="219949"/>
                  <a:pt x="-1786" y="208620"/>
                  <a:pt x="5190" y="201644"/>
                </a:cubicBezTo>
                <a:lnTo>
                  <a:pt x="94487" y="112347"/>
                </a:lnTo>
                <a:cubicBezTo>
                  <a:pt x="101464" y="105370"/>
                  <a:pt x="112793" y="105370"/>
                  <a:pt x="119769" y="112347"/>
                </a:cubicBezTo>
                <a:lnTo>
                  <a:pt x="178594" y="171171"/>
                </a:lnTo>
                <a:lnTo>
                  <a:pt x="260468" y="89297"/>
                </a:lnTo>
                <a:lnTo>
                  <a:pt x="214313" y="89297"/>
                </a:lnTo>
                <a:close/>
              </a:path>
            </a:pathLst>
          </a:custGeom>
          <a:solidFill>
            <a:srgbClr val="6366F1"/>
          </a:solidFill>
          <a:ln/>
        </p:spPr>
      </p:sp>
      <p:sp>
        <p:nvSpPr>
          <p:cNvPr id="17" name="Text 14"/>
          <p:cNvSpPr/>
          <p:nvPr/>
        </p:nvSpPr>
        <p:spPr>
          <a:xfrm>
            <a:off x="5237321" y="4293868"/>
            <a:ext cx="17145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2700" b="1" dirty="0">
                <a:solidFill>
                  <a:srgbClr val="6366F1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+30%</a:t>
            </a:r>
            <a:endParaRPr lang="en-US" sz="1600" dirty="0"/>
          </a:p>
        </p:txBody>
      </p:sp>
      <p:sp>
        <p:nvSpPr>
          <p:cNvPr id="18" name="Text 15"/>
          <p:cNvSpPr/>
          <p:nvPr/>
        </p:nvSpPr>
        <p:spPr>
          <a:xfrm>
            <a:off x="5284946" y="4751068"/>
            <a:ext cx="16192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dirty="0">
                <a:solidFill>
                  <a:srgbClr val="8F8F8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WoW Growth</a:t>
            </a:r>
            <a:endParaRPr lang="en-US" sz="1600" dirty="0"/>
          </a:p>
        </p:txBody>
      </p:sp>
      <p:sp>
        <p:nvSpPr>
          <p:cNvPr id="19" name="Shape 16"/>
          <p:cNvSpPr/>
          <p:nvPr/>
        </p:nvSpPr>
        <p:spPr>
          <a:xfrm>
            <a:off x="7337584" y="3299460"/>
            <a:ext cx="2007870" cy="1912620"/>
          </a:xfrm>
          <a:custGeom>
            <a:avLst/>
            <a:gdLst/>
            <a:ahLst/>
            <a:cxnLst/>
            <a:rect l="l" t="t" r="r" b="b"/>
            <a:pathLst>
              <a:path w="2007870" h="1912620">
                <a:moveTo>
                  <a:pt x="114298" y="0"/>
                </a:moveTo>
                <a:lnTo>
                  <a:pt x="1893572" y="0"/>
                </a:lnTo>
                <a:cubicBezTo>
                  <a:pt x="1956697" y="0"/>
                  <a:pt x="2007870" y="51173"/>
                  <a:pt x="2007870" y="114298"/>
                </a:cubicBezTo>
                <a:lnTo>
                  <a:pt x="2007870" y="1798322"/>
                </a:lnTo>
                <a:cubicBezTo>
                  <a:pt x="2007870" y="1861447"/>
                  <a:pt x="1956697" y="1912620"/>
                  <a:pt x="1893572" y="1912620"/>
                </a:cubicBezTo>
                <a:lnTo>
                  <a:pt x="114298" y="1912620"/>
                </a:lnTo>
                <a:cubicBezTo>
                  <a:pt x="51173" y="1912620"/>
                  <a:pt x="0" y="1861447"/>
                  <a:pt x="0" y="1798322"/>
                </a:cubicBezTo>
                <a:lnTo>
                  <a:pt x="0" y="114298"/>
                </a:lnTo>
                <a:cubicBezTo>
                  <a:pt x="0" y="51215"/>
                  <a:pt x="51215" y="0"/>
                  <a:pt x="114298" y="0"/>
                </a:cubicBezTo>
                <a:close/>
              </a:path>
            </a:pathLst>
          </a:custGeom>
          <a:solidFill>
            <a:srgbClr val="262626"/>
          </a:solidFill>
          <a:ln w="10160">
            <a:solidFill>
              <a:srgbClr val="333333"/>
            </a:solidFill>
            <a:prstDash val="solid"/>
          </a:ln>
        </p:spPr>
      </p:sp>
      <p:sp>
        <p:nvSpPr>
          <p:cNvPr id="20" name="Shape 17"/>
          <p:cNvSpPr/>
          <p:nvPr/>
        </p:nvSpPr>
        <p:spPr>
          <a:xfrm>
            <a:off x="8038148" y="3531868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114300" y="0"/>
                </a:moveTo>
                <a:lnTo>
                  <a:pt x="495300" y="0"/>
                </a:lnTo>
                <a:cubicBezTo>
                  <a:pt x="558384" y="0"/>
                  <a:pt x="609600" y="51216"/>
                  <a:pt x="609600" y="114300"/>
                </a:cubicBezTo>
                <a:lnTo>
                  <a:pt x="609600" y="495300"/>
                </a:lnTo>
                <a:cubicBezTo>
                  <a:pt x="609600" y="558384"/>
                  <a:pt x="558384" y="609600"/>
                  <a:pt x="495300" y="609600"/>
                </a:cubicBezTo>
                <a:lnTo>
                  <a:pt x="114300" y="609600"/>
                </a:lnTo>
                <a:cubicBezTo>
                  <a:pt x="51216" y="609600"/>
                  <a:pt x="0" y="558384"/>
                  <a:pt x="0" y="495300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solidFill>
            <a:srgbClr val="F97316">
              <a:alpha val="20000"/>
            </a:srgbClr>
          </a:solidFill>
          <a:ln/>
        </p:spPr>
      </p:sp>
      <p:sp>
        <p:nvSpPr>
          <p:cNvPr id="21" name="Shape 18"/>
          <p:cNvSpPr/>
          <p:nvPr/>
        </p:nvSpPr>
        <p:spPr>
          <a:xfrm>
            <a:off x="8238173" y="3693793"/>
            <a:ext cx="214313" cy="285750"/>
          </a:xfrm>
          <a:custGeom>
            <a:avLst/>
            <a:gdLst/>
            <a:ahLst/>
            <a:cxnLst/>
            <a:rect l="l" t="t" r="r" b="b"/>
            <a:pathLst>
              <a:path w="214313" h="285750">
                <a:moveTo>
                  <a:pt x="163469" y="214313"/>
                </a:moveTo>
                <a:cubicBezTo>
                  <a:pt x="167543" y="201867"/>
                  <a:pt x="175692" y="190593"/>
                  <a:pt x="184900" y="180882"/>
                </a:cubicBezTo>
                <a:cubicBezTo>
                  <a:pt x="203150" y="161683"/>
                  <a:pt x="214312" y="135731"/>
                  <a:pt x="214312" y="107156"/>
                </a:cubicBezTo>
                <a:cubicBezTo>
                  <a:pt x="214312" y="47997"/>
                  <a:pt x="166315" y="0"/>
                  <a:pt x="107156" y="0"/>
                </a:cubicBezTo>
                <a:cubicBezTo>
                  <a:pt x="47997" y="0"/>
                  <a:pt x="0" y="47997"/>
                  <a:pt x="0" y="107156"/>
                </a:cubicBezTo>
                <a:cubicBezTo>
                  <a:pt x="0" y="135731"/>
                  <a:pt x="11162" y="161683"/>
                  <a:pt x="29412" y="180882"/>
                </a:cubicBezTo>
                <a:cubicBezTo>
                  <a:pt x="38621" y="190593"/>
                  <a:pt x="46825" y="201867"/>
                  <a:pt x="50843" y="214313"/>
                </a:cubicBezTo>
                <a:lnTo>
                  <a:pt x="163413" y="214313"/>
                </a:lnTo>
                <a:close/>
                <a:moveTo>
                  <a:pt x="160734" y="241102"/>
                </a:moveTo>
                <a:lnTo>
                  <a:pt x="53578" y="241102"/>
                </a:lnTo>
                <a:lnTo>
                  <a:pt x="53578" y="250031"/>
                </a:lnTo>
                <a:cubicBezTo>
                  <a:pt x="53578" y="274700"/>
                  <a:pt x="73558" y="294680"/>
                  <a:pt x="98227" y="294680"/>
                </a:cubicBezTo>
                <a:lnTo>
                  <a:pt x="116086" y="294680"/>
                </a:lnTo>
                <a:cubicBezTo>
                  <a:pt x="140754" y="294680"/>
                  <a:pt x="160734" y="274700"/>
                  <a:pt x="160734" y="250031"/>
                </a:cubicBezTo>
                <a:lnTo>
                  <a:pt x="160734" y="241102"/>
                </a:lnTo>
                <a:close/>
                <a:moveTo>
                  <a:pt x="102691" y="62508"/>
                </a:moveTo>
                <a:cubicBezTo>
                  <a:pt x="80479" y="62508"/>
                  <a:pt x="62508" y="80479"/>
                  <a:pt x="62508" y="102691"/>
                </a:cubicBezTo>
                <a:cubicBezTo>
                  <a:pt x="62508" y="110114"/>
                  <a:pt x="56536" y="116086"/>
                  <a:pt x="49113" y="116086"/>
                </a:cubicBezTo>
                <a:cubicBezTo>
                  <a:pt x="41690" y="116086"/>
                  <a:pt x="35719" y="110114"/>
                  <a:pt x="35719" y="102691"/>
                </a:cubicBezTo>
                <a:cubicBezTo>
                  <a:pt x="35719" y="65689"/>
                  <a:pt x="65689" y="35719"/>
                  <a:pt x="102691" y="35719"/>
                </a:cubicBezTo>
                <a:cubicBezTo>
                  <a:pt x="110114" y="35719"/>
                  <a:pt x="116086" y="41690"/>
                  <a:pt x="116086" y="49113"/>
                </a:cubicBezTo>
                <a:cubicBezTo>
                  <a:pt x="116086" y="56536"/>
                  <a:pt x="110114" y="62508"/>
                  <a:pt x="102691" y="62508"/>
                </a:cubicBezTo>
                <a:close/>
              </a:path>
            </a:pathLst>
          </a:custGeom>
          <a:solidFill>
            <a:srgbClr val="F97316"/>
          </a:solidFill>
          <a:ln/>
        </p:spPr>
      </p:sp>
      <p:sp>
        <p:nvSpPr>
          <p:cNvPr id="22" name="Text 19"/>
          <p:cNvSpPr/>
          <p:nvPr/>
        </p:nvSpPr>
        <p:spPr>
          <a:xfrm>
            <a:off x="7484269" y="4293868"/>
            <a:ext cx="17145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2700" b="1" dirty="0">
                <a:solidFill>
                  <a:srgbClr val="F97316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4</a:t>
            </a:r>
            <a:endParaRPr lang="en-US" sz="1600" dirty="0"/>
          </a:p>
        </p:txBody>
      </p:sp>
      <p:sp>
        <p:nvSpPr>
          <p:cNvPr id="23" name="Text 20"/>
          <p:cNvSpPr/>
          <p:nvPr/>
        </p:nvSpPr>
        <p:spPr>
          <a:xfrm>
            <a:off x="7531894" y="4751068"/>
            <a:ext cx="16192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dirty="0">
                <a:solidFill>
                  <a:srgbClr val="8F8F8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Key Recommendations</a:t>
            </a:r>
            <a:endParaRPr lang="en-US" sz="1600" dirty="0"/>
          </a:p>
        </p:txBody>
      </p:sp>
      <p:sp>
        <p:nvSpPr>
          <p:cNvPr id="24" name="Text 21"/>
          <p:cNvSpPr/>
          <p:nvPr/>
        </p:nvSpPr>
        <p:spPr>
          <a:xfrm>
            <a:off x="2945130" y="5520686"/>
            <a:ext cx="63055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50" dirty="0">
                <a:solidFill>
                  <a:srgbClr val="8F8F8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Analysis powered by SQL Window Functions • 20,000 booking records • July 2024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19191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381000"/>
            <a:ext cx="114966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spc="53" kern="0" dirty="0">
                <a:solidFill>
                  <a:srgbClr val="6366F1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PRESENTATION OVERVIEW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81000" y="647700"/>
            <a:ext cx="116586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600" b="1" dirty="0">
                <a:solidFill>
                  <a:srgbClr val="EFEFE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Executive Overview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381000" y="1181100"/>
            <a:ext cx="115157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dirty="0">
                <a:solidFill>
                  <a:srgbClr val="8F8F8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A comprehensive data-driven journey through Ola's operational performance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84810" y="1756410"/>
            <a:ext cx="5627370" cy="883920"/>
          </a:xfrm>
          <a:custGeom>
            <a:avLst/>
            <a:gdLst/>
            <a:ahLst/>
            <a:cxnLst/>
            <a:rect l="l" t="t" r="r" b="b"/>
            <a:pathLst>
              <a:path w="5627370" h="883920">
                <a:moveTo>
                  <a:pt x="114300" y="0"/>
                </a:moveTo>
                <a:lnTo>
                  <a:pt x="5513070" y="0"/>
                </a:lnTo>
                <a:cubicBezTo>
                  <a:pt x="5576196" y="0"/>
                  <a:pt x="5627370" y="51174"/>
                  <a:pt x="5627370" y="114300"/>
                </a:cubicBezTo>
                <a:lnTo>
                  <a:pt x="5627370" y="769620"/>
                </a:lnTo>
                <a:cubicBezTo>
                  <a:pt x="5627370" y="832746"/>
                  <a:pt x="5576196" y="883920"/>
                  <a:pt x="5513070" y="883920"/>
                </a:cubicBezTo>
                <a:lnTo>
                  <a:pt x="114300" y="883920"/>
                </a:lnTo>
                <a:cubicBezTo>
                  <a:pt x="51174" y="883920"/>
                  <a:pt x="0" y="832746"/>
                  <a:pt x="0" y="769620"/>
                </a:cubicBezTo>
                <a:lnTo>
                  <a:pt x="0" y="114300"/>
                </a:lnTo>
                <a:cubicBezTo>
                  <a:pt x="0" y="51174"/>
                  <a:pt x="51174" y="0"/>
                  <a:pt x="114300" y="0"/>
                </a:cubicBezTo>
                <a:close/>
              </a:path>
            </a:pathLst>
          </a:custGeom>
          <a:solidFill>
            <a:srgbClr val="262626"/>
          </a:solidFill>
          <a:ln w="10160">
            <a:solidFill>
              <a:srgbClr val="333333"/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579120" y="195072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76202" y="0"/>
                </a:moveTo>
                <a:lnTo>
                  <a:pt x="380998" y="0"/>
                </a:lnTo>
                <a:cubicBezTo>
                  <a:pt x="423055" y="0"/>
                  <a:pt x="457200" y="34145"/>
                  <a:pt x="457200" y="76202"/>
                </a:cubicBezTo>
                <a:lnTo>
                  <a:pt x="457200" y="380998"/>
                </a:lnTo>
                <a:cubicBezTo>
                  <a:pt x="457200" y="423055"/>
                  <a:pt x="423055" y="457200"/>
                  <a:pt x="380998" y="457200"/>
                </a:cubicBezTo>
                <a:lnTo>
                  <a:pt x="76202" y="457200"/>
                </a:lnTo>
                <a:cubicBezTo>
                  <a:pt x="34145" y="457200"/>
                  <a:pt x="0" y="423055"/>
                  <a:pt x="0" y="3809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6366F1">
              <a:alpha val="20000"/>
            </a:srgbClr>
          </a:solidFill>
          <a:ln/>
        </p:spPr>
      </p:sp>
      <p:sp>
        <p:nvSpPr>
          <p:cNvPr id="7" name="Text 5"/>
          <p:cNvSpPr/>
          <p:nvPr/>
        </p:nvSpPr>
        <p:spPr>
          <a:xfrm>
            <a:off x="531495" y="1950720"/>
            <a:ext cx="5524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500" b="1" dirty="0">
                <a:solidFill>
                  <a:srgbClr val="6366F1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01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1188720" y="1950720"/>
            <a:ext cx="37528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FEFE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Business Problem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1188720" y="2255520"/>
            <a:ext cx="37242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F8F8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Peak demand imbalances, cancellation rates, and route failures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384810" y="2800350"/>
            <a:ext cx="5627370" cy="883920"/>
          </a:xfrm>
          <a:custGeom>
            <a:avLst/>
            <a:gdLst/>
            <a:ahLst/>
            <a:cxnLst/>
            <a:rect l="l" t="t" r="r" b="b"/>
            <a:pathLst>
              <a:path w="5627370" h="883920">
                <a:moveTo>
                  <a:pt x="114300" y="0"/>
                </a:moveTo>
                <a:lnTo>
                  <a:pt x="5513070" y="0"/>
                </a:lnTo>
                <a:cubicBezTo>
                  <a:pt x="5576196" y="0"/>
                  <a:pt x="5627370" y="51174"/>
                  <a:pt x="5627370" y="114300"/>
                </a:cubicBezTo>
                <a:lnTo>
                  <a:pt x="5627370" y="769620"/>
                </a:lnTo>
                <a:cubicBezTo>
                  <a:pt x="5627370" y="832746"/>
                  <a:pt x="5576196" y="883920"/>
                  <a:pt x="5513070" y="883920"/>
                </a:cubicBezTo>
                <a:lnTo>
                  <a:pt x="114300" y="883920"/>
                </a:lnTo>
                <a:cubicBezTo>
                  <a:pt x="51174" y="883920"/>
                  <a:pt x="0" y="832746"/>
                  <a:pt x="0" y="769620"/>
                </a:cubicBezTo>
                <a:lnTo>
                  <a:pt x="0" y="114300"/>
                </a:lnTo>
                <a:cubicBezTo>
                  <a:pt x="0" y="51174"/>
                  <a:pt x="51174" y="0"/>
                  <a:pt x="114300" y="0"/>
                </a:cubicBezTo>
                <a:close/>
              </a:path>
            </a:pathLst>
          </a:custGeom>
          <a:solidFill>
            <a:srgbClr val="262626"/>
          </a:solidFill>
          <a:ln w="10160">
            <a:solidFill>
              <a:srgbClr val="333333"/>
            </a:solidFill>
            <a:prstDash val="solid"/>
          </a:ln>
        </p:spPr>
      </p:sp>
      <p:sp>
        <p:nvSpPr>
          <p:cNvPr id="11" name="Shape 9"/>
          <p:cNvSpPr/>
          <p:nvPr/>
        </p:nvSpPr>
        <p:spPr>
          <a:xfrm>
            <a:off x="579120" y="299466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76202" y="0"/>
                </a:moveTo>
                <a:lnTo>
                  <a:pt x="380998" y="0"/>
                </a:lnTo>
                <a:cubicBezTo>
                  <a:pt x="423055" y="0"/>
                  <a:pt x="457200" y="34145"/>
                  <a:pt x="457200" y="76202"/>
                </a:cubicBezTo>
                <a:lnTo>
                  <a:pt x="457200" y="380998"/>
                </a:lnTo>
                <a:cubicBezTo>
                  <a:pt x="457200" y="423055"/>
                  <a:pt x="423055" y="457200"/>
                  <a:pt x="380998" y="457200"/>
                </a:cubicBezTo>
                <a:lnTo>
                  <a:pt x="76202" y="457200"/>
                </a:lnTo>
                <a:cubicBezTo>
                  <a:pt x="34145" y="457200"/>
                  <a:pt x="0" y="423055"/>
                  <a:pt x="0" y="3809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6366F1">
              <a:alpha val="20000"/>
            </a:srgbClr>
          </a:solidFill>
          <a:ln/>
        </p:spPr>
      </p:sp>
      <p:sp>
        <p:nvSpPr>
          <p:cNvPr id="12" name="Text 10"/>
          <p:cNvSpPr/>
          <p:nvPr/>
        </p:nvSpPr>
        <p:spPr>
          <a:xfrm>
            <a:off x="531495" y="2994660"/>
            <a:ext cx="5524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500" b="1" dirty="0">
                <a:solidFill>
                  <a:srgbClr val="6366F1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02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1188720" y="2994660"/>
            <a:ext cx="30194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FEFE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Data Foundation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1188720" y="3299460"/>
            <a:ext cx="29908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F8F8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20K booking records structure and quality metrics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384810" y="3844290"/>
            <a:ext cx="5627370" cy="883920"/>
          </a:xfrm>
          <a:custGeom>
            <a:avLst/>
            <a:gdLst/>
            <a:ahLst/>
            <a:cxnLst/>
            <a:rect l="l" t="t" r="r" b="b"/>
            <a:pathLst>
              <a:path w="5627370" h="883920">
                <a:moveTo>
                  <a:pt x="114300" y="0"/>
                </a:moveTo>
                <a:lnTo>
                  <a:pt x="5513070" y="0"/>
                </a:lnTo>
                <a:cubicBezTo>
                  <a:pt x="5576196" y="0"/>
                  <a:pt x="5627370" y="51174"/>
                  <a:pt x="5627370" y="114300"/>
                </a:cubicBezTo>
                <a:lnTo>
                  <a:pt x="5627370" y="769620"/>
                </a:lnTo>
                <a:cubicBezTo>
                  <a:pt x="5627370" y="832746"/>
                  <a:pt x="5576196" y="883920"/>
                  <a:pt x="5513070" y="883920"/>
                </a:cubicBezTo>
                <a:lnTo>
                  <a:pt x="114300" y="883920"/>
                </a:lnTo>
                <a:cubicBezTo>
                  <a:pt x="51174" y="883920"/>
                  <a:pt x="0" y="832746"/>
                  <a:pt x="0" y="769620"/>
                </a:cubicBezTo>
                <a:lnTo>
                  <a:pt x="0" y="114300"/>
                </a:lnTo>
                <a:cubicBezTo>
                  <a:pt x="0" y="51174"/>
                  <a:pt x="51174" y="0"/>
                  <a:pt x="114300" y="0"/>
                </a:cubicBezTo>
                <a:close/>
              </a:path>
            </a:pathLst>
          </a:custGeom>
          <a:solidFill>
            <a:srgbClr val="262626"/>
          </a:solidFill>
          <a:ln w="10160">
            <a:solidFill>
              <a:srgbClr val="333333"/>
            </a:solidFill>
            <a:prstDash val="solid"/>
          </a:ln>
        </p:spPr>
      </p:sp>
      <p:sp>
        <p:nvSpPr>
          <p:cNvPr id="16" name="Shape 14"/>
          <p:cNvSpPr/>
          <p:nvPr/>
        </p:nvSpPr>
        <p:spPr>
          <a:xfrm>
            <a:off x="579120" y="40386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76202" y="0"/>
                </a:moveTo>
                <a:lnTo>
                  <a:pt x="380998" y="0"/>
                </a:lnTo>
                <a:cubicBezTo>
                  <a:pt x="423055" y="0"/>
                  <a:pt x="457200" y="34145"/>
                  <a:pt x="457200" y="76202"/>
                </a:cubicBezTo>
                <a:lnTo>
                  <a:pt x="457200" y="380998"/>
                </a:lnTo>
                <a:cubicBezTo>
                  <a:pt x="457200" y="423055"/>
                  <a:pt x="423055" y="457200"/>
                  <a:pt x="380998" y="457200"/>
                </a:cubicBezTo>
                <a:lnTo>
                  <a:pt x="76202" y="457200"/>
                </a:lnTo>
                <a:cubicBezTo>
                  <a:pt x="34145" y="457200"/>
                  <a:pt x="0" y="423055"/>
                  <a:pt x="0" y="3809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6366F1">
              <a:alpha val="20000"/>
            </a:srgbClr>
          </a:solidFill>
          <a:ln/>
        </p:spPr>
      </p:sp>
      <p:sp>
        <p:nvSpPr>
          <p:cNvPr id="17" name="Text 15"/>
          <p:cNvSpPr/>
          <p:nvPr/>
        </p:nvSpPr>
        <p:spPr>
          <a:xfrm>
            <a:off x="531495" y="4038600"/>
            <a:ext cx="5524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500" b="1" dirty="0">
                <a:solidFill>
                  <a:srgbClr val="6366F1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03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1188720" y="4038600"/>
            <a:ext cx="28670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FEFE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Peak Demand Patterns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1188720" y="4343400"/>
            <a:ext cx="28384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F8F8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Hourly trends, time slots, and weekday patterns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384810" y="4888230"/>
            <a:ext cx="5627370" cy="883920"/>
          </a:xfrm>
          <a:custGeom>
            <a:avLst/>
            <a:gdLst/>
            <a:ahLst/>
            <a:cxnLst/>
            <a:rect l="l" t="t" r="r" b="b"/>
            <a:pathLst>
              <a:path w="5627370" h="883920">
                <a:moveTo>
                  <a:pt x="114300" y="0"/>
                </a:moveTo>
                <a:lnTo>
                  <a:pt x="5513070" y="0"/>
                </a:lnTo>
                <a:cubicBezTo>
                  <a:pt x="5576196" y="0"/>
                  <a:pt x="5627370" y="51174"/>
                  <a:pt x="5627370" y="114300"/>
                </a:cubicBezTo>
                <a:lnTo>
                  <a:pt x="5627370" y="769620"/>
                </a:lnTo>
                <a:cubicBezTo>
                  <a:pt x="5627370" y="832746"/>
                  <a:pt x="5576196" y="883920"/>
                  <a:pt x="5513070" y="883920"/>
                </a:cubicBezTo>
                <a:lnTo>
                  <a:pt x="114300" y="883920"/>
                </a:lnTo>
                <a:cubicBezTo>
                  <a:pt x="51174" y="883920"/>
                  <a:pt x="0" y="832746"/>
                  <a:pt x="0" y="769620"/>
                </a:cubicBezTo>
                <a:lnTo>
                  <a:pt x="0" y="114300"/>
                </a:lnTo>
                <a:cubicBezTo>
                  <a:pt x="0" y="51174"/>
                  <a:pt x="51174" y="0"/>
                  <a:pt x="114300" y="0"/>
                </a:cubicBezTo>
                <a:close/>
              </a:path>
            </a:pathLst>
          </a:custGeom>
          <a:solidFill>
            <a:srgbClr val="262626"/>
          </a:solidFill>
          <a:ln w="10160">
            <a:solidFill>
              <a:srgbClr val="333333"/>
            </a:solidFill>
            <a:prstDash val="solid"/>
          </a:ln>
        </p:spPr>
      </p:sp>
      <p:sp>
        <p:nvSpPr>
          <p:cNvPr id="21" name="Shape 19"/>
          <p:cNvSpPr/>
          <p:nvPr/>
        </p:nvSpPr>
        <p:spPr>
          <a:xfrm>
            <a:off x="579120" y="508254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76202" y="0"/>
                </a:moveTo>
                <a:lnTo>
                  <a:pt x="380998" y="0"/>
                </a:lnTo>
                <a:cubicBezTo>
                  <a:pt x="423055" y="0"/>
                  <a:pt x="457200" y="34145"/>
                  <a:pt x="457200" y="76202"/>
                </a:cubicBezTo>
                <a:lnTo>
                  <a:pt x="457200" y="380998"/>
                </a:lnTo>
                <a:cubicBezTo>
                  <a:pt x="457200" y="423055"/>
                  <a:pt x="423055" y="457200"/>
                  <a:pt x="380998" y="457200"/>
                </a:cubicBezTo>
                <a:lnTo>
                  <a:pt x="76202" y="457200"/>
                </a:lnTo>
                <a:cubicBezTo>
                  <a:pt x="34145" y="457200"/>
                  <a:pt x="0" y="423055"/>
                  <a:pt x="0" y="3809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6366F1">
              <a:alpha val="20000"/>
            </a:srgbClr>
          </a:solidFill>
          <a:ln/>
        </p:spPr>
      </p:sp>
      <p:sp>
        <p:nvSpPr>
          <p:cNvPr id="22" name="Text 20"/>
          <p:cNvSpPr/>
          <p:nvPr/>
        </p:nvSpPr>
        <p:spPr>
          <a:xfrm>
            <a:off x="531495" y="5082540"/>
            <a:ext cx="5524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500" b="1" dirty="0">
                <a:solidFill>
                  <a:srgbClr val="6366F1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04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1188720" y="5082540"/>
            <a:ext cx="26479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FEFE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Cancellation Analysis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1188720" y="5387340"/>
            <a:ext cx="26193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F8F8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Attribution, root causes, and hourly patterns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6176010" y="1756410"/>
            <a:ext cx="5627370" cy="883920"/>
          </a:xfrm>
          <a:custGeom>
            <a:avLst/>
            <a:gdLst/>
            <a:ahLst/>
            <a:cxnLst/>
            <a:rect l="l" t="t" r="r" b="b"/>
            <a:pathLst>
              <a:path w="5627370" h="883920">
                <a:moveTo>
                  <a:pt x="114300" y="0"/>
                </a:moveTo>
                <a:lnTo>
                  <a:pt x="5513070" y="0"/>
                </a:lnTo>
                <a:cubicBezTo>
                  <a:pt x="5576196" y="0"/>
                  <a:pt x="5627370" y="51174"/>
                  <a:pt x="5627370" y="114300"/>
                </a:cubicBezTo>
                <a:lnTo>
                  <a:pt x="5627370" y="769620"/>
                </a:lnTo>
                <a:cubicBezTo>
                  <a:pt x="5627370" y="832746"/>
                  <a:pt x="5576196" y="883920"/>
                  <a:pt x="5513070" y="883920"/>
                </a:cubicBezTo>
                <a:lnTo>
                  <a:pt x="114300" y="883920"/>
                </a:lnTo>
                <a:cubicBezTo>
                  <a:pt x="51174" y="883920"/>
                  <a:pt x="0" y="832746"/>
                  <a:pt x="0" y="769620"/>
                </a:cubicBezTo>
                <a:lnTo>
                  <a:pt x="0" y="114300"/>
                </a:lnTo>
                <a:cubicBezTo>
                  <a:pt x="0" y="51174"/>
                  <a:pt x="51174" y="0"/>
                  <a:pt x="114300" y="0"/>
                </a:cubicBezTo>
                <a:close/>
              </a:path>
            </a:pathLst>
          </a:custGeom>
          <a:solidFill>
            <a:srgbClr val="262626"/>
          </a:solidFill>
          <a:ln w="10160">
            <a:solidFill>
              <a:srgbClr val="333333"/>
            </a:solidFill>
            <a:prstDash val="solid"/>
          </a:ln>
        </p:spPr>
      </p:sp>
      <p:sp>
        <p:nvSpPr>
          <p:cNvPr id="26" name="Shape 24"/>
          <p:cNvSpPr/>
          <p:nvPr/>
        </p:nvSpPr>
        <p:spPr>
          <a:xfrm>
            <a:off x="6370320" y="195072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76202" y="0"/>
                </a:moveTo>
                <a:lnTo>
                  <a:pt x="380998" y="0"/>
                </a:lnTo>
                <a:cubicBezTo>
                  <a:pt x="423055" y="0"/>
                  <a:pt x="457200" y="34145"/>
                  <a:pt x="457200" y="76202"/>
                </a:cubicBezTo>
                <a:lnTo>
                  <a:pt x="457200" y="380998"/>
                </a:lnTo>
                <a:cubicBezTo>
                  <a:pt x="457200" y="423055"/>
                  <a:pt x="423055" y="457200"/>
                  <a:pt x="380998" y="457200"/>
                </a:cubicBezTo>
                <a:lnTo>
                  <a:pt x="76202" y="457200"/>
                </a:lnTo>
                <a:cubicBezTo>
                  <a:pt x="34145" y="457200"/>
                  <a:pt x="0" y="423055"/>
                  <a:pt x="0" y="3809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6366F1">
              <a:alpha val="20000"/>
            </a:srgbClr>
          </a:solidFill>
          <a:ln/>
        </p:spPr>
      </p:sp>
      <p:sp>
        <p:nvSpPr>
          <p:cNvPr id="27" name="Text 25"/>
          <p:cNvSpPr/>
          <p:nvPr/>
        </p:nvSpPr>
        <p:spPr>
          <a:xfrm>
            <a:off x="6322695" y="1950720"/>
            <a:ext cx="5524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500" b="1" dirty="0">
                <a:solidFill>
                  <a:srgbClr val="6366F1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05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6979920" y="1950720"/>
            <a:ext cx="24098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FEFE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Route Performance</a:t>
            </a: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6979920" y="2255520"/>
            <a:ext cx="23812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F8F8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High-risk routes with &gt;20% failure rates</a:t>
            </a: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6176010" y="2800350"/>
            <a:ext cx="5627370" cy="883920"/>
          </a:xfrm>
          <a:custGeom>
            <a:avLst/>
            <a:gdLst/>
            <a:ahLst/>
            <a:cxnLst/>
            <a:rect l="l" t="t" r="r" b="b"/>
            <a:pathLst>
              <a:path w="5627370" h="883920">
                <a:moveTo>
                  <a:pt x="114300" y="0"/>
                </a:moveTo>
                <a:lnTo>
                  <a:pt x="5513070" y="0"/>
                </a:lnTo>
                <a:cubicBezTo>
                  <a:pt x="5576196" y="0"/>
                  <a:pt x="5627370" y="51174"/>
                  <a:pt x="5627370" y="114300"/>
                </a:cubicBezTo>
                <a:lnTo>
                  <a:pt x="5627370" y="769620"/>
                </a:lnTo>
                <a:cubicBezTo>
                  <a:pt x="5627370" y="832746"/>
                  <a:pt x="5576196" y="883920"/>
                  <a:pt x="5513070" y="883920"/>
                </a:cubicBezTo>
                <a:lnTo>
                  <a:pt x="114300" y="883920"/>
                </a:lnTo>
                <a:cubicBezTo>
                  <a:pt x="51174" y="883920"/>
                  <a:pt x="0" y="832746"/>
                  <a:pt x="0" y="769620"/>
                </a:cubicBezTo>
                <a:lnTo>
                  <a:pt x="0" y="114300"/>
                </a:lnTo>
                <a:cubicBezTo>
                  <a:pt x="0" y="51174"/>
                  <a:pt x="51174" y="0"/>
                  <a:pt x="114300" y="0"/>
                </a:cubicBezTo>
                <a:close/>
              </a:path>
            </a:pathLst>
          </a:custGeom>
          <a:solidFill>
            <a:srgbClr val="262626"/>
          </a:solidFill>
          <a:ln w="10160">
            <a:solidFill>
              <a:srgbClr val="333333"/>
            </a:solidFill>
            <a:prstDash val="solid"/>
          </a:ln>
        </p:spPr>
      </p:sp>
      <p:sp>
        <p:nvSpPr>
          <p:cNvPr id="31" name="Shape 29"/>
          <p:cNvSpPr/>
          <p:nvPr/>
        </p:nvSpPr>
        <p:spPr>
          <a:xfrm>
            <a:off x="6370320" y="299466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76202" y="0"/>
                </a:moveTo>
                <a:lnTo>
                  <a:pt x="380998" y="0"/>
                </a:lnTo>
                <a:cubicBezTo>
                  <a:pt x="423055" y="0"/>
                  <a:pt x="457200" y="34145"/>
                  <a:pt x="457200" y="76202"/>
                </a:cubicBezTo>
                <a:lnTo>
                  <a:pt x="457200" y="380998"/>
                </a:lnTo>
                <a:cubicBezTo>
                  <a:pt x="457200" y="423055"/>
                  <a:pt x="423055" y="457200"/>
                  <a:pt x="380998" y="457200"/>
                </a:cubicBezTo>
                <a:lnTo>
                  <a:pt x="76202" y="457200"/>
                </a:lnTo>
                <a:cubicBezTo>
                  <a:pt x="34145" y="457200"/>
                  <a:pt x="0" y="423055"/>
                  <a:pt x="0" y="3809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6366F1">
              <a:alpha val="20000"/>
            </a:srgbClr>
          </a:solidFill>
          <a:ln/>
        </p:spPr>
      </p:sp>
      <p:sp>
        <p:nvSpPr>
          <p:cNvPr id="32" name="Text 30"/>
          <p:cNvSpPr/>
          <p:nvPr/>
        </p:nvSpPr>
        <p:spPr>
          <a:xfrm>
            <a:off x="6322695" y="2994660"/>
            <a:ext cx="5524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500" b="1" dirty="0">
                <a:solidFill>
                  <a:srgbClr val="6366F1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06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6979920" y="2994660"/>
            <a:ext cx="32956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FEFE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Growth Trends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6979920" y="3299460"/>
            <a:ext cx="32670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F8F8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Week-over-week trajectory and demand concentration</a:t>
            </a:r>
            <a:endParaRPr lang="en-US" sz="1600" dirty="0"/>
          </a:p>
        </p:txBody>
      </p:sp>
      <p:sp>
        <p:nvSpPr>
          <p:cNvPr id="35" name="Shape 33"/>
          <p:cNvSpPr/>
          <p:nvPr/>
        </p:nvSpPr>
        <p:spPr>
          <a:xfrm>
            <a:off x="6176010" y="3844290"/>
            <a:ext cx="5627370" cy="883920"/>
          </a:xfrm>
          <a:custGeom>
            <a:avLst/>
            <a:gdLst/>
            <a:ahLst/>
            <a:cxnLst/>
            <a:rect l="l" t="t" r="r" b="b"/>
            <a:pathLst>
              <a:path w="5627370" h="883920">
                <a:moveTo>
                  <a:pt x="114300" y="0"/>
                </a:moveTo>
                <a:lnTo>
                  <a:pt x="5513070" y="0"/>
                </a:lnTo>
                <a:cubicBezTo>
                  <a:pt x="5576196" y="0"/>
                  <a:pt x="5627370" y="51174"/>
                  <a:pt x="5627370" y="114300"/>
                </a:cubicBezTo>
                <a:lnTo>
                  <a:pt x="5627370" y="769620"/>
                </a:lnTo>
                <a:cubicBezTo>
                  <a:pt x="5627370" y="832746"/>
                  <a:pt x="5576196" y="883920"/>
                  <a:pt x="5513070" y="883920"/>
                </a:cubicBezTo>
                <a:lnTo>
                  <a:pt x="114300" y="883920"/>
                </a:lnTo>
                <a:cubicBezTo>
                  <a:pt x="51174" y="883920"/>
                  <a:pt x="0" y="832746"/>
                  <a:pt x="0" y="769620"/>
                </a:cubicBezTo>
                <a:lnTo>
                  <a:pt x="0" y="114300"/>
                </a:lnTo>
                <a:cubicBezTo>
                  <a:pt x="0" y="51174"/>
                  <a:pt x="51174" y="0"/>
                  <a:pt x="114300" y="0"/>
                </a:cubicBezTo>
                <a:close/>
              </a:path>
            </a:pathLst>
          </a:custGeom>
          <a:solidFill>
            <a:srgbClr val="262626"/>
          </a:solidFill>
          <a:ln w="10160">
            <a:solidFill>
              <a:srgbClr val="333333"/>
            </a:solidFill>
            <a:prstDash val="solid"/>
          </a:ln>
        </p:spPr>
      </p:sp>
      <p:sp>
        <p:nvSpPr>
          <p:cNvPr id="36" name="Shape 34"/>
          <p:cNvSpPr/>
          <p:nvPr/>
        </p:nvSpPr>
        <p:spPr>
          <a:xfrm>
            <a:off x="6370320" y="40386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76202" y="0"/>
                </a:moveTo>
                <a:lnTo>
                  <a:pt x="380998" y="0"/>
                </a:lnTo>
                <a:cubicBezTo>
                  <a:pt x="423055" y="0"/>
                  <a:pt x="457200" y="34145"/>
                  <a:pt x="457200" y="76202"/>
                </a:cubicBezTo>
                <a:lnTo>
                  <a:pt x="457200" y="380998"/>
                </a:lnTo>
                <a:cubicBezTo>
                  <a:pt x="457200" y="423055"/>
                  <a:pt x="423055" y="457200"/>
                  <a:pt x="380998" y="457200"/>
                </a:cubicBezTo>
                <a:lnTo>
                  <a:pt x="76202" y="457200"/>
                </a:lnTo>
                <a:cubicBezTo>
                  <a:pt x="34145" y="457200"/>
                  <a:pt x="0" y="423055"/>
                  <a:pt x="0" y="3809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6366F1">
              <a:alpha val="20000"/>
            </a:srgbClr>
          </a:solidFill>
          <a:ln/>
        </p:spPr>
      </p:sp>
      <p:sp>
        <p:nvSpPr>
          <p:cNvPr id="37" name="Text 35"/>
          <p:cNvSpPr/>
          <p:nvPr/>
        </p:nvSpPr>
        <p:spPr>
          <a:xfrm>
            <a:off x="6322695" y="4038600"/>
            <a:ext cx="5524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500" b="1" dirty="0">
                <a:solidFill>
                  <a:srgbClr val="6366F1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07</a:t>
            </a:r>
            <a:endParaRPr lang="en-US" sz="1600" dirty="0"/>
          </a:p>
        </p:txBody>
      </p:sp>
      <p:sp>
        <p:nvSpPr>
          <p:cNvPr id="38" name="Text 36"/>
          <p:cNvSpPr/>
          <p:nvPr/>
        </p:nvSpPr>
        <p:spPr>
          <a:xfrm>
            <a:off x="6979920" y="4038600"/>
            <a:ext cx="34099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FEFE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SQL Methodology</a:t>
            </a:r>
            <a:endParaRPr lang="en-US" sz="1600" dirty="0"/>
          </a:p>
        </p:txBody>
      </p:sp>
      <p:sp>
        <p:nvSpPr>
          <p:cNvPr id="39" name="Text 37"/>
          <p:cNvSpPr/>
          <p:nvPr/>
        </p:nvSpPr>
        <p:spPr>
          <a:xfrm>
            <a:off x="6979920" y="4343400"/>
            <a:ext cx="33813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F8F8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Window functions, aggregations, and technical approach</a:t>
            </a:r>
            <a:endParaRPr lang="en-US" sz="1600" dirty="0"/>
          </a:p>
        </p:txBody>
      </p:sp>
      <p:sp>
        <p:nvSpPr>
          <p:cNvPr id="40" name="Shape 38"/>
          <p:cNvSpPr/>
          <p:nvPr/>
        </p:nvSpPr>
        <p:spPr>
          <a:xfrm>
            <a:off x="6176010" y="4888230"/>
            <a:ext cx="5627370" cy="883920"/>
          </a:xfrm>
          <a:custGeom>
            <a:avLst/>
            <a:gdLst/>
            <a:ahLst/>
            <a:cxnLst/>
            <a:rect l="l" t="t" r="r" b="b"/>
            <a:pathLst>
              <a:path w="5627370" h="883920">
                <a:moveTo>
                  <a:pt x="114300" y="0"/>
                </a:moveTo>
                <a:lnTo>
                  <a:pt x="5513070" y="0"/>
                </a:lnTo>
                <a:cubicBezTo>
                  <a:pt x="5576196" y="0"/>
                  <a:pt x="5627370" y="51174"/>
                  <a:pt x="5627370" y="114300"/>
                </a:cubicBezTo>
                <a:lnTo>
                  <a:pt x="5627370" y="769620"/>
                </a:lnTo>
                <a:cubicBezTo>
                  <a:pt x="5627370" y="832746"/>
                  <a:pt x="5576196" y="883920"/>
                  <a:pt x="5513070" y="883920"/>
                </a:cubicBezTo>
                <a:lnTo>
                  <a:pt x="114300" y="883920"/>
                </a:lnTo>
                <a:cubicBezTo>
                  <a:pt x="51174" y="883920"/>
                  <a:pt x="0" y="832746"/>
                  <a:pt x="0" y="769620"/>
                </a:cubicBezTo>
                <a:lnTo>
                  <a:pt x="0" y="114300"/>
                </a:lnTo>
                <a:cubicBezTo>
                  <a:pt x="0" y="51174"/>
                  <a:pt x="51174" y="0"/>
                  <a:pt x="114300" y="0"/>
                </a:cubicBezTo>
                <a:close/>
              </a:path>
            </a:pathLst>
          </a:custGeom>
          <a:solidFill>
            <a:srgbClr val="262626"/>
          </a:solidFill>
          <a:ln w="10160">
            <a:solidFill>
              <a:srgbClr val="333333"/>
            </a:solidFill>
            <a:prstDash val="solid"/>
          </a:ln>
        </p:spPr>
      </p:sp>
      <p:sp>
        <p:nvSpPr>
          <p:cNvPr id="41" name="Shape 39"/>
          <p:cNvSpPr/>
          <p:nvPr/>
        </p:nvSpPr>
        <p:spPr>
          <a:xfrm>
            <a:off x="6370320" y="508254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76202" y="0"/>
                </a:moveTo>
                <a:lnTo>
                  <a:pt x="380998" y="0"/>
                </a:lnTo>
                <a:cubicBezTo>
                  <a:pt x="423055" y="0"/>
                  <a:pt x="457200" y="34145"/>
                  <a:pt x="457200" y="76202"/>
                </a:cubicBezTo>
                <a:lnTo>
                  <a:pt x="457200" y="380998"/>
                </a:lnTo>
                <a:cubicBezTo>
                  <a:pt x="457200" y="423055"/>
                  <a:pt x="423055" y="457200"/>
                  <a:pt x="380998" y="457200"/>
                </a:cubicBezTo>
                <a:lnTo>
                  <a:pt x="76202" y="457200"/>
                </a:lnTo>
                <a:cubicBezTo>
                  <a:pt x="34145" y="457200"/>
                  <a:pt x="0" y="423055"/>
                  <a:pt x="0" y="3809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6366F1">
              <a:alpha val="20000"/>
            </a:srgbClr>
          </a:solidFill>
          <a:ln/>
        </p:spPr>
      </p:sp>
      <p:sp>
        <p:nvSpPr>
          <p:cNvPr id="42" name="Text 40"/>
          <p:cNvSpPr/>
          <p:nvPr/>
        </p:nvSpPr>
        <p:spPr>
          <a:xfrm>
            <a:off x="6322695" y="5082540"/>
            <a:ext cx="5524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500" b="1" dirty="0">
                <a:solidFill>
                  <a:srgbClr val="6366F1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08</a:t>
            </a:r>
            <a:endParaRPr lang="en-US" sz="1600" dirty="0"/>
          </a:p>
        </p:txBody>
      </p:sp>
      <p:sp>
        <p:nvSpPr>
          <p:cNvPr id="43" name="Text 41"/>
          <p:cNvSpPr/>
          <p:nvPr/>
        </p:nvSpPr>
        <p:spPr>
          <a:xfrm>
            <a:off x="6979920" y="5082540"/>
            <a:ext cx="26193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FEFE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Recommendations</a:t>
            </a:r>
            <a:endParaRPr lang="en-US" sz="1600" dirty="0"/>
          </a:p>
        </p:txBody>
      </p:sp>
      <p:sp>
        <p:nvSpPr>
          <p:cNvPr id="44" name="Text 42"/>
          <p:cNvSpPr/>
          <p:nvPr/>
        </p:nvSpPr>
        <p:spPr>
          <a:xfrm>
            <a:off x="6979920" y="5387340"/>
            <a:ext cx="25908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F8F8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Strategic actions for operational excellence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19191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381000"/>
            <a:ext cx="114966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spc="53" kern="0" dirty="0">
                <a:solidFill>
                  <a:srgbClr val="6366F1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CHALLENGE OVERVIEW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81000" y="647700"/>
            <a:ext cx="116586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600" b="1" dirty="0">
                <a:solidFill>
                  <a:srgbClr val="EFEFE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Business Problem Statement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84810" y="1337310"/>
            <a:ext cx="3646170" cy="3636645"/>
          </a:xfrm>
          <a:custGeom>
            <a:avLst/>
            <a:gdLst/>
            <a:ahLst/>
            <a:cxnLst/>
            <a:rect l="l" t="t" r="r" b="b"/>
            <a:pathLst>
              <a:path w="3646170" h="3636645">
                <a:moveTo>
                  <a:pt x="114300" y="0"/>
                </a:moveTo>
                <a:lnTo>
                  <a:pt x="3531870" y="0"/>
                </a:lnTo>
                <a:cubicBezTo>
                  <a:pt x="3594996" y="0"/>
                  <a:pt x="3646170" y="51174"/>
                  <a:pt x="3646170" y="114300"/>
                </a:cubicBezTo>
                <a:lnTo>
                  <a:pt x="3646170" y="3522345"/>
                </a:lnTo>
                <a:cubicBezTo>
                  <a:pt x="3646170" y="3585471"/>
                  <a:pt x="3594996" y="3636645"/>
                  <a:pt x="3531870" y="3636645"/>
                </a:cubicBezTo>
                <a:lnTo>
                  <a:pt x="114300" y="3636645"/>
                </a:lnTo>
                <a:cubicBezTo>
                  <a:pt x="51174" y="3636645"/>
                  <a:pt x="0" y="3585471"/>
                  <a:pt x="0" y="3522345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solidFill>
            <a:srgbClr val="262626"/>
          </a:solidFill>
          <a:ln w="10160">
            <a:solidFill>
              <a:srgbClr val="333333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617220" y="156972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76202" y="0"/>
                </a:moveTo>
                <a:lnTo>
                  <a:pt x="380998" y="0"/>
                </a:lnTo>
                <a:cubicBezTo>
                  <a:pt x="423055" y="0"/>
                  <a:pt x="457200" y="34145"/>
                  <a:pt x="457200" y="76202"/>
                </a:cubicBezTo>
                <a:lnTo>
                  <a:pt x="457200" y="380998"/>
                </a:lnTo>
                <a:cubicBezTo>
                  <a:pt x="457200" y="423055"/>
                  <a:pt x="423055" y="457200"/>
                  <a:pt x="380998" y="457200"/>
                </a:cubicBezTo>
                <a:lnTo>
                  <a:pt x="76202" y="457200"/>
                </a:lnTo>
                <a:cubicBezTo>
                  <a:pt x="34145" y="457200"/>
                  <a:pt x="0" y="423055"/>
                  <a:pt x="0" y="3809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F97316">
              <a:alpha val="20000"/>
            </a:srgbClr>
          </a:solidFill>
          <a:ln/>
        </p:spPr>
      </p:sp>
      <p:sp>
        <p:nvSpPr>
          <p:cNvPr id="6" name="Shape 4"/>
          <p:cNvSpPr/>
          <p:nvPr/>
        </p:nvSpPr>
        <p:spPr>
          <a:xfrm>
            <a:off x="750570" y="1703070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11906" y="11906"/>
                </a:moveTo>
                <a:cubicBezTo>
                  <a:pt x="18492" y="11906"/>
                  <a:pt x="23812" y="17227"/>
                  <a:pt x="23812" y="23812"/>
                </a:cubicBezTo>
                <a:lnTo>
                  <a:pt x="23812" y="148828"/>
                </a:lnTo>
                <a:cubicBezTo>
                  <a:pt x="23812" y="152102"/>
                  <a:pt x="26491" y="154781"/>
                  <a:pt x="29766" y="154781"/>
                </a:cubicBezTo>
                <a:lnTo>
                  <a:pt x="178594" y="154781"/>
                </a:lnTo>
                <a:cubicBezTo>
                  <a:pt x="185179" y="154781"/>
                  <a:pt x="190500" y="160102"/>
                  <a:pt x="190500" y="166688"/>
                </a:cubicBezTo>
                <a:cubicBezTo>
                  <a:pt x="190500" y="173273"/>
                  <a:pt x="185179" y="178594"/>
                  <a:pt x="178594" y="178594"/>
                </a:cubicBezTo>
                <a:lnTo>
                  <a:pt x="29766" y="178594"/>
                </a:lnTo>
                <a:cubicBezTo>
                  <a:pt x="13320" y="178594"/>
                  <a:pt x="0" y="165274"/>
                  <a:pt x="0" y="148828"/>
                </a:cubicBezTo>
                <a:lnTo>
                  <a:pt x="0" y="23812"/>
                </a:lnTo>
                <a:cubicBezTo>
                  <a:pt x="0" y="17227"/>
                  <a:pt x="5321" y="11906"/>
                  <a:pt x="11906" y="11906"/>
                </a:cubicBezTo>
                <a:close/>
                <a:moveTo>
                  <a:pt x="89297" y="35719"/>
                </a:moveTo>
                <a:cubicBezTo>
                  <a:pt x="91790" y="35719"/>
                  <a:pt x="94171" y="36761"/>
                  <a:pt x="95883" y="38621"/>
                </a:cubicBezTo>
                <a:lnTo>
                  <a:pt x="122337" y="67456"/>
                </a:lnTo>
                <a:lnTo>
                  <a:pt x="139526" y="50229"/>
                </a:lnTo>
                <a:cubicBezTo>
                  <a:pt x="143024" y="46732"/>
                  <a:pt x="148679" y="46732"/>
                  <a:pt x="152140" y="50229"/>
                </a:cubicBezTo>
                <a:lnTo>
                  <a:pt x="175952" y="74042"/>
                </a:lnTo>
                <a:cubicBezTo>
                  <a:pt x="177626" y="75716"/>
                  <a:pt x="178557" y="77986"/>
                  <a:pt x="178557" y="80367"/>
                </a:cubicBezTo>
                <a:lnTo>
                  <a:pt x="178557" y="122039"/>
                </a:lnTo>
                <a:cubicBezTo>
                  <a:pt x="178557" y="126988"/>
                  <a:pt x="174575" y="130969"/>
                  <a:pt x="169627" y="130969"/>
                </a:cubicBezTo>
                <a:lnTo>
                  <a:pt x="56517" y="130969"/>
                </a:lnTo>
                <a:cubicBezTo>
                  <a:pt x="51569" y="130969"/>
                  <a:pt x="47588" y="126988"/>
                  <a:pt x="47588" y="122039"/>
                </a:cubicBezTo>
                <a:lnTo>
                  <a:pt x="47588" y="80367"/>
                </a:lnTo>
                <a:cubicBezTo>
                  <a:pt x="47588" y="78135"/>
                  <a:pt x="48444" y="75977"/>
                  <a:pt x="49932" y="74340"/>
                </a:cubicBezTo>
                <a:lnTo>
                  <a:pt x="82674" y="38621"/>
                </a:lnTo>
                <a:cubicBezTo>
                  <a:pt x="84348" y="36761"/>
                  <a:pt x="86767" y="35719"/>
                  <a:pt x="89260" y="35719"/>
                </a:cubicBezTo>
                <a:close/>
              </a:path>
            </a:pathLst>
          </a:custGeom>
          <a:solidFill>
            <a:srgbClr val="F97316"/>
          </a:solidFill>
          <a:ln/>
        </p:spPr>
      </p:sp>
      <p:sp>
        <p:nvSpPr>
          <p:cNvPr id="7" name="Text 5"/>
          <p:cNvSpPr/>
          <p:nvPr/>
        </p:nvSpPr>
        <p:spPr>
          <a:xfrm>
            <a:off x="1188720" y="1664970"/>
            <a:ext cx="23622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FEFE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Peak Demand Imbalances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617220" y="2179320"/>
            <a:ext cx="3257550" cy="15144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8F8F8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Service gaps during high-demand periods lead to customer dissatisfaction and lost revenue opportunities.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621030" y="3851910"/>
            <a:ext cx="3179445" cy="883920"/>
          </a:xfrm>
          <a:custGeom>
            <a:avLst/>
            <a:gdLst/>
            <a:ahLst/>
            <a:cxnLst/>
            <a:rect l="l" t="t" r="r" b="b"/>
            <a:pathLst>
              <a:path w="3179445" h="883920">
                <a:moveTo>
                  <a:pt x="76203" y="0"/>
                </a:moveTo>
                <a:lnTo>
                  <a:pt x="3103242" y="0"/>
                </a:lnTo>
                <a:cubicBezTo>
                  <a:pt x="3145328" y="0"/>
                  <a:pt x="3179445" y="34117"/>
                  <a:pt x="3179445" y="76203"/>
                </a:cubicBezTo>
                <a:lnTo>
                  <a:pt x="3179445" y="807717"/>
                </a:lnTo>
                <a:cubicBezTo>
                  <a:pt x="3179445" y="849803"/>
                  <a:pt x="3145328" y="883920"/>
                  <a:pt x="3103242" y="883920"/>
                </a:cubicBezTo>
                <a:lnTo>
                  <a:pt x="76203" y="883920"/>
                </a:lnTo>
                <a:cubicBezTo>
                  <a:pt x="34145" y="883920"/>
                  <a:pt x="0" y="849775"/>
                  <a:pt x="0" y="807717"/>
                </a:cubicBezTo>
                <a:lnTo>
                  <a:pt x="0" y="76203"/>
                </a:lnTo>
                <a:cubicBezTo>
                  <a:pt x="0" y="34145"/>
                  <a:pt x="34145" y="0"/>
                  <a:pt x="76203" y="0"/>
                </a:cubicBezTo>
                <a:close/>
              </a:path>
            </a:pathLst>
          </a:custGeom>
          <a:solidFill>
            <a:srgbClr val="191919"/>
          </a:solidFill>
          <a:ln w="10160">
            <a:solidFill>
              <a:srgbClr val="333333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777240" y="4008120"/>
            <a:ext cx="300990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250" b="1" dirty="0">
                <a:solidFill>
                  <a:srgbClr val="F97316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Critical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777240" y="4389120"/>
            <a:ext cx="29337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F8F8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Impact on Revenue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4271010" y="1337310"/>
            <a:ext cx="3646170" cy="3636645"/>
          </a:xfrm>
          <a:custGeom>
            <a:avLst/>
            <a:gdLst/>
            <a:ahLst/>
            <a:cxnLst/>
            <a:rect l="l" t="t" r="r" b="b"/>
            <a:pathLst>
              <a:path w="3646170" h="3636645">
                <a:moveTo>
                  <a:pt x="114300" y="0"/>
                </a:moveTo>
                <a:lnTo>
                  <a:pt x="3531870" y="0"/>
                </a:lnTo>
                <a:cubicBezTo>
                  <a:pt x="3594996" y="0"/>
                  <a:pt x="3646170" y="51174"/>
                  <a:pt x="3646170" y="114300"/>
                </a:cubicBezTo>
                <a:lnTo>
                  <a:pt x="3646170" y="3522345"/>
                </a:lnTo>
                <a:cubicBezTo>
                  <a:pt x="3646170" y="3585471"/>
                  <a:pt x="3594996" y="3636645"/>
                  <a:pt x="3531870" y="3636645"/>
                </a:cubicBezTo>
                <a:lnTo>
                  <a:pt x="114300" y="3636645"/>
                </a:lnTo>
                <a:cubicBezTo>
                  <a:pt x="51174" y="3636645"/>
                  <a:pt x="0" y="3585471"/>
                  <a:pt x="0" y="3522345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solidFill>
            <a:srgbClr val="262626"/>
          </a:solidFill>
          <a:ln w="10160">
            <a:solidFill>
              <a:srgbClr val="333333"/>
            </a:solidFill>
            <a:prstDash val="solid"/>
          </a:ln>
        </p:spPr>
      </p:sp>
      <p:sp>
        <p:nvSpPr>
          <p:cNvPr id="13" name="Shape 11"/>
          <p:cNvSpPr/>
          <p:nvPr/>
        </p:nvSpPr>
        <p:spPr>
          <a:xfrm>
            <a:off x="4503420" y="156972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76202" y="0"/>
                </a:moveTo>
                <a:lnTo>
                  <a:pt x="380998" y="0"/>
                </a:lnTo>
                <a:cubicBezTo>
                  <a:pt x="423055" y="0"/>
                  <a:pt x="457200" y="34145"/>
                  <a:pt x="457200" y="76202"/>
                </a:cubicBezTo>
                <a:lnTo>
                  <a:pt x="457200" y="380998"/>
                </a:lnTo>
                <a:cubicBezTo>
                  <a:pt x="457200" y="423055"/>
                  <a:pt x="423055" y="457200"/>
                  <a:pt x="380998" y="457200"/>
                </a:cubicBezTo>
                <a:lnTo>
                  <a:pt x="76202" y="457200"/>
                </a:lnTo>
                <a:cubicBezTo>
                  <a:pt x="34145" y="457200"/>
                  <a:pt x="0" y="423055"/>
                  <a:pt x="0" y="3809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EF4444">
              <a:alpha val="20000"/>
            </a:srgbClr>
          </a:solidFill>
          <a:ln/>
        </p:spPr>
      </p:sp>
      <p:sp>
        <p:nvSpPr>
          <p:cNvPr id="14" name="Shape 12"/>
          <p:cNvSpPr/>
          <p:nvPr/>
        </p:nvSpPr>
        <p:spPr>
          <a:xfrm>
            <a:off x="4636770" y="1703070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95250" y="190500"/>
                </a:moveTo>
                <a:cubicBezTo>
                  <a:pt x="147820" y="190500"/>
                  <a:pt x="190500" y="147820"/>
                  <a:pt x="190500" y="95250"/>
                </a:cubicBezTo>
                <a:cubicBezTo>
                  <a:pt x="190500" y="42680"/>
                  <a:pt x="147820" y="0"/>
                  <a:pt x="95250" y="0"/>
                </a:cubicBezTo>
                <a:cubicBezTo>
                  <a:pt x="42680" y="0"/>
                  <a:pt x="0" y="42680"/>
                  <a:pt x="0" y="95250"/>
                </a:cubicBezTo>
                <a:cubicBezTo>
                  <a:pt x="0" y="147820"/>
                  <a:pt x="42680" y="190500"/>
                  <a:pt x="95250" y="190500"/>
                </a:cubicBezTo>
                <a:close/>
                <a:moveTo>
                  <a:pt x="62136" y="62136"/>
                </a:moveTo>
                <a:cubicBezTo>
                  <a:pt x="65633" y="58638"/>
                  <a:pt x="71289" y="58638"/>
                  <a:pt x="74749" y="62136"/>
                </a:cubicBezTo>
                <a:lnTo>
                  <a:pt x="95213" y="82600"/>
                </a:lnTo>
                <a:lnTo>
                  <a:pt x="115677" y="62136"/>
                </a:lnTo>
                <a:cubicBezTo>
                  <a:pt x="119174" y="58638"/>
                  <a:pt x="124830" y="58638"/>
                  <a:pt x="128290" y="62136"/>
                </a:cubicBezTo>
                <a:cubicBezTo>
                  <a:pt x="131750" y="65633"/>
                  <a:pt x="131787" y="71289"/>
                  <a:pt x="128290" y="74749"/>
                </a:cubicBezTo>
                <a:lnTo>
                  <a:pt x="107826" y="95213"/>
                </a:lnTo>
                <a:lnTo>
                  <a:pt x="128290" y="115677"/>
                </a:lnTo>
                <a:cubicBezTo>
                  <a:pt x="131787" y="119174"/>
                  <a:pt x="131787" y="124830"/>
                  <a:pt x="128290" y="128290"/>
                </a:cubicBezTo>
                <a:cubicBezTo>
                  <a:pt x="124792" y="131750"/>
                  <a:pt x="119137" y="131787"/>
                  <a:pt x="115677" y="128290"/>
                </a:cubicBezTo>
                <a:lnTo>
                  <a:pt x="95213" y="107826"/>
                </a:lnTo>
                <a:lnTo>
                  <a:pt x="74749" y="128290"/>
                </a:lnTo>
                <a:cubicBezTo>
                  <a:pt x="71251" y="131787"/>
                  <a:pt x="65596" y="131787"/>
                  <a:pt x="62136" y="128290"/>
                </a:cubicBezTo>
                <a:cubicBezTo>
                  <a:pt x="58675" y="124792"/>
                  <a:pt x="58638" y="119137"/>
                  <a:pt x="62136" y="115677"/>
                </a:cubicBezTo>
                <a:lnTo>
                  <a:pt x="82600" y="95213"/>
                </a:lnTo>
                <a:lnTo>
                  <a:pt x="62136" y="74749"/>
                </a:lnTo>
                <a:cubicBezTo>
                  <a:pt x="58638" y="71251"/>
                  <a:pt x="58638" y="65596"/>
                  <a:pt x="62136" y="62136"/>
                </a:cubicBezTo>
                <a:close/>
              </a:path>
            </a:pathLst>
          </a:custGeom>
          <a:solidFill>
            <a:srgbClr val="EF4444"/>
          </a:solidFill>
          <a:ln/>
        </p:spPr>
      </p:sp>
      <p:sp>
        <p:nvSpPr>
          <p:cNvPr id="15" name="Text 13"/>
          <p:cNvSpPr/>
          <p:nvPr/>
        </p:nvSpPr>
        <p:spPr>
          <a:xfrm>
            <a:off x="5074920" y="1664970"/>
            <a:ext cx="22002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FEFE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High Cancellation Rates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4503420" y="2179320"/>
            <a:ext cx="3257550" cy="15144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8F8F8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Both customer and driver cancellations erode revenue and create operational inefficiencies across the network.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4507230" y="3851910"/>
            <a:ext cx="3179445" cy="883920"/>
          </a:xfrm>
          <a:custGeom>
            <a:avLst/>
            <a:gdLst/>
            <a:ahLst/>
            <a:cxnLst/>
            <a:rect l="l" t="t" r="r" b="b"/>
            <a:pathLst>
              <a:path w="3179445" h="883920">
                <a:moveTo>
                  <a:pt x="76203" y="0"/>
                </a:moveTo>
                <a:lnTo>
                  <a:pt x="3103242" y="0"/>
                </a:lnTo>
                <a:cubicBezTo>
                  <a:pt x="3145328" y="0"/>
                  <a:pt x="3179445" y="34117"/>
                  <a:pt x="3179445" y="76203"/>
                </a:cubicBezTo>
                <a:lnTo>
                  <a:pt x="3179445" y="807717"/>
                </a:lnTo>
                <a:cubicBezTo>
                  <a:pt x="3179445" y="849803"/>
                  <a:pt x="3145328" y="883920"/>
                  <a:pt x="3103242" y="883920"/>
                </a:cubicBezTo>
                <a:lnTo>
                  <a:pt x="76203" y="883920"/>
                </a:lnTo>
                <a:cubicBezTo>
                  <a:pt x="34145" y="883920"/>
                  <a:pt x="0" y="849775"/>
                  <a:pt x="0" y="807717"/>
                </a:cubicBezTo>
                <a:lnTo>
                  <a:pt x="0" y="76203"/>
                </a:lnTo>
                <a:cubicBezTo>
                  <a:pt x="0" y="34145"/>
                  <a:pt x="34145" y="0"/>
                  <a:pt x="76203" y="0"/>
                </a:cubicBezTo>
                <a:close/>
              </a:path>
            </a:pathLst>
          </a:custGeom>
          <a:solidFill>
            <a:srgbClr val="191919"/>
          </a:solidFill>
          <a:ln w="10160">
            <a:solidFill>
              <a:srgbClr val="333333"/>
            </a:solidFill>
            <a:prstDash val="solid"/>
          </a:ln>
        </p:spPr>
      </p:sp>
      <p:sp>
        <p:nvSpPr>
          <p:cNvPr id="18" name="Text 16"/>
          <p:cNvSpPr/>
          <p:nvPr/>
        </p:nvSpPr>
        <p:spPr>
          <a:xfrm>
            <a:off x="4663440" y="4008120"/>
            <a:ext cx="300990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250" b="1" dirty="0">
                <a:solidFill>
                  <a:srgbClr val="EF4444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28%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4663440" y="4389120"/>
            <a:ext cx="29337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F8F8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Total Cancellation Rate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8157210" y="1337310"/>
            <a:ext cx="3646170" cy="3636645"/>
          </a:xfrm>
          <a:custGeom>
            <a:avLst/>
            <a:gdLst/>
            <a:ahLst/>
            <a:cxnLst/>
            <a:rect l="l" t="t" r="r" b="b"/>
            <a:pathLst>
              <a:path w="3646170" h="3636645">
                <a:moveTo>
                  <a:pt x="114300" y="0"/>
                </a:moveTo>
                <a:lnTo>
                  <a:pt x="3531870" y="0"/>
                </a:lnTo>
                <a:cubicBezTo>
                  <a:pt x="3594996" y="0"/>
                  <a:pt x="3646170" y="51174"/>
                  <a:pt x="3646170" y="114300"/>
                </a:cubicBezTo>
                <a:lnTo>
                  <a:pt x="3646170" y="3522345"/>
                </a:lnTo>
                <a:cubicBezTo>
                  <a:pt x="3646170" y="3585471"/>
                  <a:pt x="3594996" y="3636645"/>
                  <a:pt x="3531870" y="3636645"/>
                </a:cubicBezTo>
                <a:lnTo>
                  <a:pt x="114300" y="3636645"/>
                </a:lnTo>
                <a:cubicBezTo>
                  <a:pt x="51174" y="3636645"/>
                  <a:pt x="0" y="3585471"/>
                  <a:pt x="0" y="3522345"/>
                </a:cubicBezTo>
                <a:lnTo>
                  <a:pt x="0" y="114300"/>
                </a:lnTo>
                <a:cubicBezTo>
                  <a:pt x="0" y="51216"/>
                  <a:pt x="51216" y="0"/>
                  <a:pt x="114300" y="0"/>
                </a:cubicBezTo>
                <a:close/>
              </a:path>
            </a:pathLst>
          </a:custGeom>
          <a:solidFill>
            <a:srgbClr val="262626"/>
          </a:solidFill>
          <a:ln w="10160">
            <a:solidFill>
              <a:srgbClr val="333333"/>
            </a:solidFill>
            <a:prstDash val="solid"/>
          </a:ln>
        </p:spPr>
      </p:sp>
      <p:sp>
        <p:nvSpPr>
          <p:cNvPr id="21" name="Shape 19"/>
          <p:cNvSpPr/>
          <p:nvPr/>
        </p:nvSpPr>
        <p:spPr>
          <a:xfrm>
            <a:off x="8389620" y="156972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76202" y="0"/>
                </a:moveTo>
                <a:lnTo>
                  <a:pt x="380998" y="0"/>
                </a:lnTo>
                <a:cubicBezTo>
                  <a:pt x="423055" y="0"/>
                  <a:pt x="457200" y="34145"/>
                  <a:pt x="457200" y="76202"/>
                </a:cubicBezTo>
                <a:lnTo>
                  <a:pt x="457200" y="380998"/>
                </a:lnTo>
                <a:cubicBezTo>
                  <a:pt x="457200" y="423055"/>
                  <a:pt x="423055" y="457200"/>
                  <a:pt x="380998" y="457200"/>
                </a:cubicBezTo>
                <a:lnTo>
                  <a:pt x="76202" y="457200"/>
                </a:lnTo>
                <a:cubicBezTo>
                  <a:pt x="34145" y="457200"/>
                  <a:pt x="0" y="423055"/>
                  <a:pt x="0" y="3809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6366F1">
              <a:alpha val="20000"/>
            </a:srgbClr>
          </a:solidFill>
          <a:ln/>
        </p:spPr>
      </p:sp>
      <p:sp>
        <p:nvSpPr>
          <p:cNvPr id="22" name="Shape 20"/>
          <p:cNvSpPr/>
          <p:nvPr/>
        </p:nvSpPr>
        <p:spPr>
          <a:xfrm>
            <a:off x="8522970" y="1703070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190500" y="35719"/>
                </a:moveTo>
                <a:cubicBezTo>
                  <a:pt x="190500" y="54397"/>
                  <a:pt x="168511" y="82265"/>
                  <a:pt x="159023" y="93390"/>
                </a:cubicBezTo>
                <a:cubicBezTo>
                  <a:pt x="157609" y="95027"/>
                  <a:pt x="155525" y="95659"/>
                  <a:pt x="153628" y="95250"/>
                </a:cubicBezTo>
                <a:lnTo>
                  <a:pt x="119063" y="95250"/>
                </a:lnTo>
                <a:cubicBezTo>
                  <a:pt x="112477" y="95250"/>
                  <a:pt x="107156" y="100571"/>
                  <a:pt x="107156" y="107156"/>
                </a:cubicBezTo>
                <a:cubicBezTo>
                  <a:pt x="107156" y="113742"/>
                  <a:pt x="112477" y="119063"/>
                  <a:pt x="119063" y="119063"/>
                </a:cubicBezTo>
                <a:lnTo>
                  <a:pt x="154781" y="119063"/>
                </a:lnTo>
                <a:cubicBezTo>
                  <a:pt x="174501" y="119063"/>
                  <a:pt x="190500" y="135062"/>
                  <a:pt x="190500" y="154781"/>
                </a:cubicBezTo>
                <a:cubicBezTo>
                  <a:pt x="190500" y="174501"/>
                  <a:pt x="174501" y="190500"/>
                  <a:pt x="154781" y="190500"/>
                </a:cubicBezTo>
                <a:lnTo>
                  <a:pt x="51941" y="190500"/>
                </a:lnTo>
                <a:cubicBezTo>
                  <a:pt x="55178" y="186817"/>
                  <a:pt x="59122" y="182091"/>
                  <a:pt x="63103" y="176808"/>
                </a:cubicBezTo>
                <a:cubicBezTo>
                  <a:pt x="65447" y="173682"/>
                  <a:pt x="67866" y="170259"/>
                  <a:pt x="70172" y="166688"/>
                </a:cubicBezTo>
                <a:lnTo>
                  <a:pt x="154781" y="166688"/>
                </a:lnTo>
                <a:cubicBezTo>
                  <a:pt x="161367" y="166688"/>
                  <a:pt x="166688" y="161367"/>
                  <a:pt x="166688" y="154781"/>
                </a:cubicBezTo>
                <a:cubicBezTo>
                  <a:pt x="166688" y="148196"/>
                  <a:pt x="161367" y="142875"/>
                  <a:pt x="154781" y="142875"/>
                </a:cubicBezTo>
                <a:lnTo>
                  <a:pt x="119063" y="142875"/>
                </a:lnTo>
                <a:cubicBezTo>
                  <a:pt x="99343" y="142875"/>
                  <a:pt x="83344" y="126876"/>
                  <a:pt x="83344" y="107156"/>
                </a:cubicBezTo>
                <a:cubicBezTo>
                  <a:pt x="83344" y="87437"/>
                  <a:pt x="99343" y="71438"/>
                  <a:pt x="119063" y="71438"/>
                </a:cubicBezTo>
                <a:lnTo>
                  <a:pt x="133871" y="71438"/>
                </a:lnTo>
                <a:cubicBezTo>
                  <a:pt x="126057" y="59717"/>
                  <a:pt x="119063" y="46248"/>
                  <a:pt x="119063" y="35719"/>
                </a:cubicBezTo>
                <a:cubicBezTo>
                  <a:pt x="119063" y="15999"/>
                  <a:pt x="135062" y="0"/>
                  <a:pt x="154781" y="0"/>
                </a:cubicBezTo>
                <a:cubicBezTo>
                  <a:pt x="174501" y="0"/>
                  <a:pt x="190500" y="15999"/>
                  <a:pt x="190500" y="35719"/>
                </a:cubicBezTo>
                <a:close/>
                <a:moveTo>
                  <a:pt x="43569" y="181980"/>
                </a:moveTo>
                <a:cubicBezTo>
                  <a:pt x="42156" y="183579"/>
                  <a:pt x="40891" y="184993"/>
                  <a:pt x="39812" y="186184"/>
                </a:cubicBezTo>
                <a:lnTo>
                  <a:pt x="39142" y="186928"/>
                </a:lnTo>
                <a:lnTo>
                  <a:pt x="39067" y="186854"/>
                </a:lnTo>
                <a:cubicBezTo>
                  <a:pt x="36835" y="188565"/>
                  <a:pt x="33635" y="188342"/>
                  <a:pt x="31626" y="186184"/>
                </a:cubicBezTo>
                <a:cubicBezTo>
                  <a:pt x="22250" y="175989"/>
                  <a:pt x="0" y="149758"/>
                  <a:pt x="0" y="130969"/>
                </a:cubicBezTo>
                <a:cubicBezTo>
                  <a:pt x="0" y="111249"/>
                  <a:pt x="15999" y="95250"/>
                  <a:pt x="35719" y="95250"/>
                </a:cubicBezTo>
                <a:cubicBezTo>
                  <a:pt x="55438" y="95250"/>
                  <a:pt x="71438" y="111249"/>
                  <a:pt x="71438" y="130969"/>
                </a:cubicBezTo>
                <a:cubicBezTo>
                  <a:pt x="71438" y="142131"/>
                  <a:pt x="63587" y="155897"/>
                  <a:pt x="55252" y="167394"/>
                </a:cubicBezTo>
                <a:cubicBezTo>
                  <a:pt x="51271" y="172864"/>
                  <a:pt x="47179" y="177812"/>
                  <a:pt x="43793" y="181719"/>
                </a:cubicBezTo>
                <a:lnTo>
                  <a:pt x="43569" y="181980"/>
                </a:lnTo>
                <a:close/>
                <a:moveTo>
                  <a:pt x="47625" y="130969"/>
                </a:moveTo>
                <a:cubicBezTo>
                  <a:pt x="47625" y="124398"/>
                  <a:pt x="42290" y="119063"/>
                  <a:pt x="35719" y="119063"/>
                </a:cubicBezTo>
                <a:cubicBezTo>
                  <a:pt x="29148" y="119063"/>
                  <a:pt x="23812" y="124398"/>
                  <a:pt x="23812" y="130969"/>
                </a:cubicBezTo>
                <a:cubicBezTo>
                  <a:pt x="23812" y="137540"/>
                  <a:pt x="29148" y="142875"/>
                  <a:pt x="35719" y="142875"/>
                </a:cubicBezTo>
                <a:cubicBezTo>
                  <a:pt x="42290" y="142875"/>
                  <a:pt x="47625" y="137540"/>
                  <a:pt x="47625" y="130969"/>
                </a:cubicBezTo>
                <a:close/>
                <a:moveTo>
                  <a:pt x="154781" y="47625"/>
                </a:moveTo>
                <a:cubicBezTo>
                  <a:pt x="161352" y="47625"/>
                  <a:pt x="166688" y="42290"/>
                  <a:pt x="166688" y="35719"/>
                </a:cubicBezTo>
                <a:cubicBezTo>
                  <a:pt x="166688" y="29148"/>
                  <a:pt x="161352" y="23812"/>
                  <a:pt x="154781" y="23812"/>
                </a:cubicBezTo>
                <a:cubicBezTo>
                  <a:pt x="148210" y="23812"/>
                  <a:pt x="142875" y="29148"/>
                  <a:pt x="142875" y="35719"/>
                </a:cubicBezTo>
                <a:cubicBezTo>
                  <a:pt x="142875" y="42290"/>
                  <a:pt x="148210" y="47625"/>
                  <a:pt x="154781" y="47625"/>
                </a:cubicBezTo>
                <a:close/>
              </a:path>
            </a:pathLst>
          </a:custGeom>
          <a:solidFill>
            <a:srgbClr val="6366F1"/>
          </a:solidFill>
          <a:ln/>
        </p:spPr>
      </p:sp>
      <p:sp>
        <p:nvSpPr>
          <p:cNvPr id="23" name="Text 21"/>
          <p:cNvSpPr/>
          <p:nvPr/>
        </p:nvSpPr>
        <p:spPr>
          <a:xfrm>
            <a:off x="8961120" y="1664970"/>
            <a:ext cx="21621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FEFE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Route-Specific Failures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8389620" y="2179320"/>
            <a:ext cx="3257550" cy="15144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8F8F8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Certain pickup-drop combinations experience disproportionately high failure rates, indicating systemic issues.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8393430" y="3851910"/>
            <a:ext cx="3179445" cy="883920"/>
          </a:xfrm>
          <a:custGeom>
            <a:avLst/>
            <a:gdLst/>
            <a:ahLst/>
            <a:cxnLst/>
            <a:rect l="l" t="t" r="r" b="b"/>
            <a:pathLst>
              <a:path w="3179445" h="883920">
                <a:moveTo>
                  <a:pt x="76203" y="0"/>
                </a:moveTo>
                <a:lnTo>
                  <a:pt x="3103242" y="0"/>
                </a:lnTo>
                <a:cubicBezTo>
                  <a:pt x="3145328" y="0"/>
                  <a:pt x="3179445" y="34117"/>
                  <a:pt x="3179445" y="76203"/>
                </a:cubicBezTo>
                <a:lnTo>
                  <a:pt x="3179445" y="807717"/>
                </a:lnTo>
                <a:cubicBezTo>
                  <a:pt x="3179445" y="849803"/>
                  <a:pt x="3145328" y="883920"/>
                  <a:pt x="3103242" y="883920"/>
                </a:cubicBezTo>
                <a:lnTo>
                  <a:pt x="76203" y="883920"/>
                </a:lnTo>
                <a:cubicBezTo>
                  <a:pt x="34145" y="883920"/>
                  <a:pt x="0" y="849775"/>
                  <a:pt x="0" y="807717"/>
                </a:cubicBezTo>
                <a:lnTo>
                  <a:pt x="0" y="76203"/>
                </a:lnTo>
                <a:cubicBezTo>
                  <a:pt x="0" y="34145"/>
                  <a:pt x="34145" y="0"/>
                  <a:pt x="76203" y="0"/>
                </a:cubicBezTo>
                <a:close/>
              </a:path>
            </a:pathLst>
          </a:custGeom>
          <a:solidFill>
            <a:srgbClr val="191919"/>
          </a:solidFill>
          <a:ln w="10160">
            <a:solidFill>
              <a:srgbClr val="333333"/>
            </a:solidFill>
            <a:prstDash val="solid"/>
          </a:ln>
        </p:spPr>
      </p:sp>
      <p:sp>
        <p:nvSpPr>
          <p:cNvPr id="26" name="Text 24"/>
          <p:cNvSpPr/>
          <p:nvPr/>
        </p:nvSpPr>
        <p:spPr>
          <a:xfrm>
            <a:off x="8549640" y="4008120"/>
            <a:ext cx="300990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250" b="1" dirty="0">
                <a:solidFill>
                  <a:srgbClr val="6366F1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&gt;20%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8549640" y="4389120"/>
            <a:ext cx="29337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F8F8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Routes with High Failure</a:t>
            </a: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384810" y="5208269"/>
            <a:ext cx="11418570" cy="1264920"/>
          </a:xfrm>
          <a:custGeom>
            <a:avLst/>
            <a:gdLst/>
            <a:ahLst/>
            <a:cxnLst/>
            <a:rect l="l" t="t" r="r" b="b"/>
            <a:pathLst>
              <a:path w="11418570" h="1264920">
                <a:moveTo>
                  <a:pt x="114298" y="0"/>
                </a:moveTo>
                <a:lnTo>
                  <a:pt x="11304272" y="0"/>
                </a:lnTo>
                <a:cubicBezTo>
                  <a:pt x="11367397" y="0"/>
                  <a:pt x="11418570" y="51173"/>
                  <a:pt x="11418570" y="114298"/>
                </a:cubicBezTo>
                <a:lnTo>
                  <a:pt x="11418570" y="1150622"/>
                </a:lnTo>
                <a:cubicBezTo>
                  <a:pt x="11418570" y="1213747"/>
                  <a:pt x="11367397" y="1264920"/>
                  <a:pt x="11304272" y="1264920"/>
                </a:cubicBezTo>
                <a:lnTo>
                  <a:pt x="114298" y="1264920"/>
                </a:lnTo>
                <a:cubicBezTo>
                  <a:pt x="51173" y="1264920"/>
                  <a:pt x="0" y="1213747"/>
                  <a:pt x="0" y="1150622"/>
                </a:cubicBezTo>
                <a:lnTo>
                  <a:pt x="0" y="114298"/>
                </a:lnTo>
                <a:cubicBezTo>
                  <a:pt x="0" y="51173"/>
                  <a:pt x="51173" y="0"/>
                  <a:pt x="114298" y="0"/>
                </a:cubicBezTo>
                <a:close/>
              </a:path>
            </a:pathLst>
          </a:custGeom>
          <a:solidFill>
            <a:srgbClr val="262626"/>
          </a:solidFill>
          <a:ln w="10160">
            <a:solidFill>
              <a:srgbClr val="333333"/>
            </a:solidFill>
            <a:prstDash val="solid"/>
          </a:ln>
        </p:spPr>
      </p:sp>
      <p:sp>
        <p:nvSpPr>
          <p:cNvPr id="29" name="Shape 27"/>
          <p:cNvSpPr/>
          <p:nvPr/>
        </p:nvSpPr>
        <p:spPr>
          <a:xfrm>
            <a:off x="655320" y="5697855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142875" y="0"/>
                </a:moveTo>
                <a:cubicBezTo>
                  <a:pt x="151079" y="0"/>
                  <a:pt x="158614" y="4521"/>
                  <a:pt x="162520" y="11720"/>
                </a:cubicBezTo>
                <a:lnTo>
                  <a:pt x="283071" y="234962"/>
                </a:lnTo>
                <a:cubicBezTo>
                  <a:pt x="286810" y="241883"/>
                  <a:pt x="286643" y="250254"/>
                  <a:pt x="282625" y="257008"/>
                </a:cubicBezTo>
                <a:cubicBezTo>
                  <a:pt x="278606" y="263761"/>
                  <a:pt x="271295" y="267891"/>
                  <a:pt x="263426" y="267891"/>
                </a:cubicBezTo>
                <a:lnTo>
                  <a:pt x="22324" y="267891"/>
                </a:lnTo>
                <a:cubicBezTo>
                  <a:pt x="14455" y="267891"/>
                  <a:pt x="7200" y="263761"/>
                  <a:pt x="3125" y="257008"/>
                </a:cubicBezTo>
                <a:cubicBezTo>
                  <a:pt x="-949" y="250254"/>
                  <a:pt x="-1060" y="241883"/>
                  <a:pt x="2679" y="234962"/>
                </a:cubicBezTo>
                <a:lnTo>
                  <a:pt x="123230" y="11720"/>
                </a:lnTo>
                <a:cubicBezTo>
                  <a:pt x="127136" y="4521"/>
                  <a:pt x="134671" y="0"/>
                  <a:pt x="142875" y="0"/>
                </a:cubicBezTo>
                <a:close/>
                <a:moveTo>
                  <a:pt x="142875" y="93762"/>
                </a:moveTo>
                <a:cubicBezTo>
                  <a:pt x="135452" y="93762"/>
                  <a:pt x="129480" y="99733"/>
                  <a:pt x="129480" y="107156"/>
                </a:cubicBezTo>
                <a:lnTo>
                  <a:pt x="129480" y="169664"/>
                </a:lnTo>
                <a:cubicBezTo>
                  <a:pt x="129480" y="177087"/>
                  <a:pt x="135452" y="183059"/>
                  <a:pt x="142875" y="183059"/>
                </a:cubicBezTo>
                <a:cubicBezTo>
                  <a:pt x="150298" y="183059"/>
                  <a:pt x="156270" y="177087"/>
                  <a:pt x="156270" y="169664"/>
                </a:cubicBezTo>
                <a:lnTo>
                  <a:pt x="156270" y="107156"/>
                </a:lnTo>
                <a:cubicBezTo>
                  <a:pt x="156270" y="99733"/>
                  <a:pt x="150298" y="93762"/>
                  <a:pt x="142875" y="93762"/>
                </a:cubicBezTo>
                <a:close/>
                <a:moveTo>
                  <a:pt x="157776" y="214313"/>
                </a:moveTo>
                <a:cubicBezTo>
                  <a:pt x="158115" y="208781"/>
                  <a:pt x="155357" y="203519"/>
                  <a:pt x="150615" y="200651"/>
                </a:cubicBezTo>
                <a:cubicBezTo>
                  <a:pt x="145874" y="197783"/>
                  <a:pt x="139932" y="197783"/>
                  <a:pt x="135190" y="200651"/>
                </a:cubicBezTo>
                <a:cubicBezTo>
                  <a:pt x="130449" y="203519"/>
                  <a:pt x="127690" y="208781"/>
                  <a:pt x="128029" y="214312"/>
                </a:cubicBezTo>
                <a:cubicBezTo>
                  <a:pt x="127690" y="219844"/>
                  <a:pt x="130449" y="225106"/>
                  <a:pt x="135190" y="227974"/>
                </a:cubicBezTo>
                <a:cubicBezTo>
                  <a:pt x="139932" y="230842"/>
                  <a:pt x="145874" y="230842"/>
                  <a:pt x="150615" y="227974"/>
                </a:cubicBezTo>
                <a:cubicBezTo>
                  <a:pt x="155357" y="225106"/>
                  <a:pt x="158115" y="219844"/>
                  <a:pt x="157776" y="214313"/>
                </a:cubicBezTo>
                <a:close/>
              </a:path>
            </a:pathLst>
          </a:custGeom>
          <a:solidFill>
            <a:srgbClr val="F97316"/>
          </a:solidFill>
          <a:ln/>
        </p:spPr>
      </p:sp>
      <p:sp>
        <p:nvSpPr>
          <p:cNvPr id="30" name="Text 28"/>
          <p:cNvSpPr/>
          <p:nvPr/>
        </p:nvSpPr>
        <p:spPr>
          <a:xfrm>
            <a:off x="1126808" y="5440680"/>
            <a:ext cx="105441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FEFE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Business Impact</a:t>
            </a: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1126808" y="5783580"/>
            <a:ext cx="10525125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8F8F8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These challenges directly impact </a:t>
            </a:r>
            <a:pPr>
              <a:lnSpc>
                <a:spcPct val="130000"/>
              </a:lnSpc>
            </a:pPr>
            <a:r>
              <a:rPr lang="en-US" sz="1200" b="1" dirty="0">
                <a:solidFill>
                  <a:srgbClr val="EFEFE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customer satisfaction</a:t>
            </a:r>
            <a:pPr>
              <a:lnSpc>
                <a:spcPct val="130000"/>
              </a:lnSpc>
            </a:pPr>
            <a:r>
              <a:rPr lang="en-US" sz="1200" dirty="0">
                <a:solidFill>
                  <a:srgbClr val="8F8F8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, </a:t>
            </a:r>
            <a:pPr>
              <a:lnSpc>
                <a:spcPct val="130000"/>
              </a:lnSpc>
            </a:pPr>
            <a:r>
              <a:rPr lang="en-US" sz="1200" b="1" dirty="0">
                <a:solidFill>
                  <a:srgbClr val="EFEFE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revenue generation</a:t>
            </a:r>
            <a:pPr>
              <a:lnSpc>
                <a:spcPct val="130000"/>
              </a:lnSpc>
            </a:pPr>
            <a:r>
              <a:rPr lang="en-US" sz="1200" dirty="0">
                <a:solidFill>
                  <a:srgbClr val="8F8F8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, and </a:t>
            </a:r>
            <a:pPr>
              <a:lnSpc>
                <a:spcPct val="130000"/>
              </a:lnSpc>
            </a:pPr>
            <a:r>
              <a:rPr lang="en-US" sz="1200" b="1" dirty="0">
                <a:solidFill>
                  <a:srgbClr val="EFEFE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operational efficiency</a:t>
            </a:r>
            <a:pPr>
              <a:lnSpc>
                <a:spcPct val="130000"/>
              </a:lnSpc>
            </a:pPr>
            <a:r>
              <a:rPr lang="en-US" sz="1200" dirty="0">
                <a:solidFill>
                  <a:srgbClr val="8F8F8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. Without data-driven intervention, these issues compound over time, creating a negative feedback loop that threatens market competitiveness.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19191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381000"/>
            <a:ext cx="114966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spc="53" kern="0" dirty="0">
                <a:solidFill>
                  <a:srgbClr val="6366F1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PROJECT SCOPE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81000" y="647700"/>
            <a:ext cx="116586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600" b="1" dirty="0">
                <a:solidFill>
                  <a:srgbClr val="EFEFE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Project Objectives &amp; Deliverables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84810" y="1337310"/>
            <a:ext cx="5608320" cy="2579370"/>
          </a:xfrm>
          <a:custGeom>
            <a:avLst/>
            <a:gdLst/>
            <a:ahLst/>
            <a:cxnLst/>
            <a:rect l="l" t="t" r="r" b="b"/>
            <a:pathLst>
              <a:path w="5608320" h="2579370">
                <a:moveTo>
                  <a:pt x="114292" y="0"/>
                </a:moveTo>
                <a:lnTo>
                  <a:pt x="5494028" y="0"/>
                </a:lnTo>
                <a:cubicBezTo>
                  <a:pt x="5557150" y="0"/>
                  <a:pt x="5608320" y="51170"/>
                  <a:pt x="5608320" y="114292"/>
                </a:cubicBezTo>
                <a:lnTo>
                  <a:pt x="5608320" y="2465078"/>
                </a:lnTo>
                <a:cubicBezTo>
                  <a:pt x="5608320" y="2528200"/>
                  <a:pt x="5557150" y="2579370"/>
                  <a:pt x="5494028" y="2579370"/>
                </a:cubicBezTo>
                <a:lnTo>
                  <a:pt x="114292" y="2579370"/>
                </a:lnTo>
                <a:cubicBezTo>
                  <a:pt x="51170" y="2579370"/>
                  <a:pt x="0" y="2528200"/>
                  <a:pt x="0" y="2465078"/>
                </a:cubicBezTo>
                <a:lnTo>
                  <a:pt x="0" y="114292"/>
                </a:lnTo>
                <a:cubicBezTo>
                  <a:pt x="0" y="51170"/>
                  <a:pt x="51170" y="0"/>
                  <a:pt x="114292" y="0"/>
                </a:cubicBezTo>
                <a:close/>
              </a:path>
            </a:pathLst>
          </a:custGeom>
          <a:solidFill>
            <a:srgbClr val="262626"/>
          </a:solidFill>
          <a:ln w="10160">
            <a:solidFill>
              <a:srgbClr val="333333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617220" y="1569720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76202" y="0"/>
                </a:moveTo>
                <a:lnTo>
                  <a:pt x="457198" y="0"/>
                </a:lnTo>
                <a:cubicBezTo>
                  <a:pt x="499283" y="0"/>
                  <a:pt x="533400" y="34117"/>
                  <a:pt x="533400" y="76202"/>
                </a:cubicBezTo>
                <a:lnTo>
                  <a:pt x="533400" y="457198"/>
                </a:lnTo>
                <a:cubicBezTo>
                  <a:pt x="533400" y="499283"/>
                  <a:pt x="499283" y="533400"/>
                  <a:pt x="457198" y="533400"/>
                </a:cubicBezTo>
                <a:lnTo>
                  <a:pt x="76202" y="533400"/>
                </a:lnTo>
                <a:cubicBezTo>
                  <a:pt x="34117" y="533400"/>
                  <a:pt x="0" y="499283"/>
                  <a:pt x="0" y="4571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22C55E">
              <a:alpha val="20000"/>
            </a:srgbClr>
          </a:solidFill>
          <a:ln/>
        </p:spPr>
      </p:sp>
      <p:sp>
        <p:nvSpPr>
          <p:cNvPr id="6" name="Shape 4"/>
          <p:cNvSpPr/>
          <p:nvPr/>
        </p:nvSpPr>
        <p:spPr>
          <a:xfrm>
            <a:off x="798195" y="1722120"/>
            <a:ext cx="171450" cy="228600"/>
          </a:xfrm>
          <a:custGeom>
            <a:avLst/>
            <a:gdLst/>
            <a:ahLst/>
            <a:cxnLst/>
            <a:rect l="l" t="t" r="r" b="b"/>
            <a:pathLst>
              <a:path w="171450" h="228600">
                <a:moveTo>
                  <a:pt x="0" y="28575"/>
                </a:moveTo>
                <a:cubicBezTo>
                  <a:pt x="0" y="12814"/>
                  <a:pt x="12814" y="0"/>
                  <a:pt x="28575" y="0"/>
                </a:cubicBezTo>
                <a:lnTo>
                  <a:pt x="95324" y="0"/>
                </a:lnTo>
                <a:cubicBezTo>
                  <a:pt x="102915" y="0"/>
                  <a:pt x="110192" y="2991"/>
                  <a:pt x="115550" y="8349"/>
                </a:cubicBezTo>
                <a:lnTo>
                  <a:pt x="163101" y="55944"/>
                </a:lnTo>
                <a:cubicBezTo>
                  <a:pt x="168459" y="61302"/>
                  <a:pt x="171450" y="68580"/>
                  <a:pt x="171450" y="76170"/>
                </a:cubicBezTo>
                <a:lnTo>
                  <a:pt x="171450" y="200025"/>
                </a:lnTo>
                <a:cubicBezTo>
                  <a:pt x="171450" y="215786"/>
                  <a:pt x="158636" y="228600"/>
                  <a:pt x="142875" y="228600"/>
                </a:cubicBezTo>
                <a:lnTo>
                  <a:pt x="28575" y="228600"/>
                </a:lnTo>
                <a:cubicBezTo>
                  <a:pt x="12814" y="228600"/>
                  <a:pt x="0" y="215786"/>
                  <a:pt x="0" y="200025"/>
                </a:cubicBezTo>
                <a:lnTo>
                  <a:pt x="0" y="28575"/>
                </a:lnTo>
                <a:close/>
                <a:moveTo>
                  <a:pt x="92869" y="26119"/>
                </a:moveTo>
                <a:lnTo>
                  <a:pt x="92869" y="67866"/>
                </a:lnTo>
                <a:cubicBezTo>
                  <a:pt x="92869" y="73804"/>
                  <a:pt x="97646" y="78581"/>
                  <a:pt x="103584" y="78581"/>
                </a:cubicBezTo>
                <a:lnTo>
                  <a:pt x="145331" y="78581"/>
                </a:lnTo>
                <a:lnTo>
                  <a:pt x="92869" y="26119"/>
                </a:lnTo>
                <a:close/>
                <a:moveTo>
                  <a:pt x="73223" y="119077"/>
                </a:moveTo>
                <a:cubicBezTo>
                  <a:pt x="69919" y="114166"/>
                  <a:pt x="63267" y="112827"/>
                  <a:pt x="58356" y="116086"/>
                </a:cubicBezTo>
                <a:cubicBezTo>
                  <a:pt x="53444" y="119345"/>
                  <a:pt x="52105" y="126043"/>
                  <a:pt x="55364" y="130954"/>
                </a:cubicBezTo>
                <a:lnTo>
                  <a:pt x="72866" y="157163"/>
                </a:lnTo>
                <a:lnTo>
                  <a:pt x="55364" y="183371"/>
                </a:lnTo>
                <a:cubicBezTo>
                  <a:pt x="52060" y="188282"/>
                  <a:pt x="53400" y="194935"/>
                  <a:pt x="58356" y="198239"/>
                </a:cubicBezTo>
                <a:cubicBezTo>
                  <a:pt x="63311" y="201543"/>
                  <a:pt x="69919" y="200204"/>
                  <a:pt x="73223" y="195248"/>
                </a:cubicBezTo>
                <a:lnTo>
                  <a:pt x="85725" y="176495"/>
                </a:lnTo>
                <a:lnTo>
                  <a:pt x="98227" y="195248"/>
                </a:lnTo>
                <a:cubicBezTo>
                  <a:pt x="101531" y="200159"/>
                  <a:pt x="108183" y="201498"/>
                  <a:pt x="113094" y="198239"/>
                </a:cubicBezTo>
                <a:cubicBezTo>
                  <a:pt x="118006" y="194980"/>
                  <a:pt x="119345" y="188282"/>
                  <a:pt x="116086" y="183371"/>
                </a:cubicBezTo>
                <a:lnTo>
                  <a:pt x="98584" y="157163"/>
                </a:lnTo>
                <a:lnTo>
                  <a:pt x="116086" y="130954"/>
                </a:lnTo>
                <a:cubicBezTo>
                  <a:pt x="119390" y="126043"/>
                  <a:pt x="118050" y="119390"/>
                  <a:pt x="113094" y="116086"/>
                </a:cubicBezTo>
                <a:cubicBezTo>
                  <a:pt x="108139" y="112782"/>
                  <a:pt x="101531" y="114121"/>
                  <a:pt x="98227" y="119077"/>
                </a:cubicBezTo>
                <a:lnTo>
                  <a:pt x="85725" y="137830"/>
                </a:lnTo>
                <a:lnTo>
                  <a:pt x="73223" y="119077"/>
                </a:lnTo>
                <a:close/>
              </a:path>
            </a:pathLst>
          </a:custGeom>
          <a:solidFill>
            <a:srgbClr val="22C55E"/>
          </a:solidFill>
          <a:ln/>
        </p:spPr>
      </p:sp>
      <p:sp>
        <p:nvSpPr>
          <p:cNvPr id="7" name="Text 5"/>
          <p:cNvSpPr/>
          <p:nvPr/>
        </p:nvSpPr>
        <p:spPr>
          <a:xfrm>
            <a:off x="1264920" y="1588770"/>
            <a:ext cx="188595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EFEFE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Data Preparation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1264920" y="1893570"/>
            <a:ext cx="18383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F8F8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Excel-Based Cleaning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631508" y="229362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152400"/>
                </a:moveTo>
                <a:cubicBezTo>
                  <a:pt x="118256" y="152400"/>
                  <a:pt x="152400" y="118256"/>
                  <a:pt x="152400" y="76200"/>
                </a:cubicBezTo>
                <a:cubicBezTo>
                  <a:pt x="152400" y="34144"/>
                  <a:pt x="118256" y="0"/>
                  <a:pt x="76200" y="0"/>
                </a:cubicBezTo>
                <a:cubicBezTo>
                  <a:pt x="34144" y="0"/>
                  <a:pt x="0" y="34144"/>
                  <a:pt x="0" y="76200"/>
                </a:cubicBezTo>
                <a:cubicBezTo>
                  <a:pt x="0" y="118256"/>
                  <a:pt x="34144" y="152400"/>
                  <a:pt x="76200" y="152400"/>
                </a:cubicBezTo>
                <a:close/>
                <a:moveTo>
                  <a:pt x="101322" y="63311"/>
                </a:moveTo>
                <a:lnTo>
                  <a:pt x="77510" y="101411"/>
                </a:lnTo>
                <a:cubicBezTo>
                  <a:pt x="76260" y="103406"/>
                  <a:pt x="74116" y="104656"/>
                  <a:pt x="71765" y="104775"/>
                </a:cubicBezTo>
                <a:cubicBezTo>
                  <a:pt x="69413" y="104894"/>
                  <a:pt x="67151" y="103823"/>
                  <a:pt x="65752" y="101918"/>
                </a:cubicBezTo>
                <a:lnTo>
                  <a:pt x="51465" y="82867"/>
                </a:lnTo>
                <a:cubicBezTo>
                  <a:pt x="49084" y="79712"/>
                  <a:pt x="49738" y="75248"/>
                  <a:pt x="52894" y="72866"/>
                </a:cubicBezTo>
                <a:cubicBezTo>
                  <a:pt x="56049" y="70485"/>
                  <a:pt x="60514" y="71140"/>
                  <a:pt x="62895" y="74295"/>
                </a:cubicBezTo>
                <a:lnTo>
                  <a:pt x="70931" y="85011"/>
                </a:lnTo>
                <a:lnTo>
                  <a:pt x="89208" y="55751"/>
                </a:lnTo>
                <a:cubicBezTo>
                  <a:pt x="91291" y="52417"/>
                  <a:pt x="95696" y="51375"/>
                  <a:pt x="99060" y="53489"/>
                </a:cubicBezTo>
                <a:cubicBezTo>
                  <a:pt x="102424" y="55602"/>
                  <a:pt x="103436" y="59978"/>
                  <a:pt x="101322" y="63341"/>
                </a:cubicBezTo>
                <a:close/>
              </a:path>
            </a:pathLst>
          </a:custGeom>
          <a:solidFill>
            <a:srgbClr val="22C55E"/>
          </a:solidFill>
          <a:ln/>
        </p:spPr>
      </p:sp>
      <p:sp>
        <p:nvSpPr>
          <p:cNvPr id="10" name="Text 8"/>
          <p:cNvSpPr/>
          <p:nvPr/>
        </p:nvSpPr>
        <p:spPr>
          <a:xfrm>
            <a:off x="909479" y="2255520"/>
            <a:ext cx="49339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FEFE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Data Sanitization:</a:t>
            </a:r>
            <a:pPr>
              <a:lnSpc>
                <a:spcPct val="130000"/>
              </a:lnSpc>
            </a:pPr>
            <a:r>
              <a:rPr lang="en-US" sz="1200" dirty="0">
                <a:solidFill>
                  <a:srgbClr val="8F8F8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 Remove duplicates, handle null values, standardize formats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636270" y="286512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152400"/>
                </a:moveTo>
                <a:cubicBezTo>
                  <a:pt x="118256" y="152400"/>
                  <a:pt x="152400" y="118256"/>
                  <a:pt x="152400" y="76200"/>
                </a:cubicBezTo>
                <a:cubicBezTo>
                  <a:pt x="152400" y="34144"/>
                  <a:pt x="118256" y="0"/>
                  <a:pt x="76200" y="0"/>
                </a:cubicBezTo>
                <a:cubicBezTo>
                  <a:pt x="34144" y="0"/>
                  <a:pt x="0" y="34144"/>
                  <a:pt x="0" y="76200"/>
                </a:cubicBezTo>
                <a:cubicBezTo>
                  <a:pt x="0" y="118256"/>
                  <a:pt x="34144" y="152400"/>
                  <a:pt x="76200" y="152400"/>
                </a:cubicBezTo>
                <a:close/>
                <a:moveTo>
                  <a:pt x="101322" y="63311"/>
                </a:moveTo>
                <a:lnTo>
                  <a:pt x="77510" y="101411"/>
                </a:lnTo>
                <a:cubicBezTo>
                  <a:pt x="76260" y="103406"/>
                  <a:pt x="74116" y="104656"/>
                  <a:pt x="71765" y="104775"/>
                </a:cubicBezTo>
                <a:cubicBezTo>
                  <a:pt x="69413" y="104894"/>
                  <a:pt x="67151" y="103823"/>
                  <a:pt x="65752" y="101918"/>
                </a:cubicBezTo>
                <a:lnTo>
                  <a:pt x="51465" y="82867"/>
                </a:lnTo>
                <a:cubicBezTo>
                  <a:pt x="49084" y="79712"/>
                  <a:pt x="49738" y="75248"/>
                  <a:pt x="52894" y="72866"/>
                </a:cubicBezTo>
                <a:cubicBezTo>
                  <a:pt x="56049" y="70485"/>
                  <a:pt x="60514" y="71140"/>
                  <a:pt x="62895" y="74295"/>
                </a:cubicBezTo>
                <a:lnTo>
                  <a:pt x="70931" y="85011"/>
                </a:lnTo>
                <a:lnTo>
                  <a:pt x="89208" y="55751"/>
                </a:lnTo>
                <a:cubicBezTo>
                  <a:pt x="91291" y="52417"/>
                  <a:pt x="95696" y="51375"/>
                  <a:pt x="99060" y="53489"/>
                </a:cubicBezTo>
                <a:cubicBezTo>
                  <a:pt x="102424" y="55602"/>
                  <a:pt x="103436" y="59978"/>
                  <a:pt x="101322" y="63341"/>
                </a:cubicBezTo>
                <a:close/>
              </a:path>
            </a:pathLst>
          </a:custGeom>
          <a:solidFill>
            <a:srgbClr val="22C55E"/>
          </a:solidFill>
          <a:ln/>
        </p:spPr>
      </p:sp>
      <p:sp>
        <p:nvSpPr>
          <p:cNvPr id="12" name="Text 10"/>
          <p:cNvSpPr/>
          <p:nvPr/>
        </p:nvSpPr>
        <p:spPr>
          <a:xfrm>
            <a:off x="922020" y="2827020"/>
            <a:ext cx="41338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FEFE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Pivot Analysis:</a:t>
            </a:r>
            <a:pPr>
              <a:lnSpc>
                <a:spcPct val="130000"/>
              </a:lnSpc>
            </a:pPr>
            <a:r>
              <a:rPr lang="en-US" sz="1200" dirty="0">
                <a:solidFill>
                  <a:srgbClr val="8F8F8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 Quick exploratory analysis of key dimensions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636270" y="320802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152400"/>
                </a:moveTo>
                <a:cubicBezTo>
                  <a:pt x="118256" y="152400"/>
                  <a:pt x="152400" y="118256"/>
                  <a:pt x="152400" y="76200"/>
                </a:cubicBezTo>
                <a:cubicBezTo>
                  <a:pt x="152400" y="34144"/>
                  <a:pt x="118256" y="0"/>
                  <a:pt x="76200" y="0"/>
                </a:cubicBezTo>
                <a:cubicBezTo>
                  <a:pt x="34144" y="0"/>
                  <a:pt x="0" y="34144"/>
                  <a:pt x="0" y="76200"/>
                </a:cubicBezTo>
                <a:cubicBezTo>
                  <a:pt x="0" y="118256"/>
                  <a:pt x="34144" y="152400"/>
                  <a:pt x="76200" y="152400"/>
                </a:cubicBezTo>
                <a:close/>
                <a:moveTo>
                  <a:pt x="101322" y="63311"/>
                </a:moveTo>
                <a:lnTo>
                  <a:pt x="77510" y="101411"/>
                </a:lnTo>
                <a:cubicBezTo>
                  <a:pt x="76260" y="103406"/>
                  <a:pt x="74116" y="104656"/>
                  <a:pt x="71765" y="104775"/>
                </a:cubicBezTo>
                <a:cubicBezTo>
                  <a:pt x="69413" y="104894"/>
                  <a:pt x="67151" y="103823"/>
                  <a:pt x="65752" y="101918"/>
                </a:cubicBezTo>
                <a:lnTo>
                  <a:pt x="51465" y="82867"/>
                </a:lnTo>
                <a:cubicBezTo>
                  <a:pt x="49084" y="79712"/>
                  <a:pt x="49738" y="75248"/>
                  <a:pt x="52894" y="72866"/>
                </a:cubicBezTo>
                <a:cubicBezTo>
                  <a:pt x="56049" y="70485"/>
                  <a:pt x="60514" y="71140"/>
                  <a:pt x="62895" y="74295"/>
                </a:cubicBezTo>
                <a:lnTo>
                  <a:pt x="70931" y="85011"/>
                </a:lnTo>
                <a:lnTo>
                  <a:pt x="89208" y="55751"/>
                </a:lnTo>
                <a:cubicBezTo>
                  <a:pt x="91291" y="52417"/>
                  <a:pt x="95696" y="51375"/>
                  <a:pt x="99060" y="53489"/>
                </a:cubicBezTo>
                <a:cubicBezTo>
                  <a:pt x="102424" y="55602"/>
                  <a:pt x="103436" y="59978"/>
                  <a:pt x="101322" y="63341"/>
                </a:cubicBezTo>
                <a:close/>
              </a:path>
            </a:pathLst>
          </a:custGeom>
          <a:solidFill>
            <a:srgbClr val="22C55E"/>
          </a:solidFill>
          <a:ln/>
        </p:spPr>
      </p:sp>
      <p:sp>
        <p:nvSpPr>
          <p:cNvPr id="14" name="Text 12"/>
          <p:cNvSpPr/>
          <p:nvPr/>
        </p:nvSpPr>
        <p:spPr>
          <a:xfrm>
            <a:off x="922020" y="3169920"/>
            <a:ext cx="40576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FEFE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Quality Metrics:</a:t>
            </a:r>
            <a:pPr>
              <a:lnSpc>
                <a:spcPct val="130000"/>
              </a:lnSpc>
            </a:pPr>
            <a:r>
              <a:rPr lang="en-US" sz="1200" dirty="0">
                <a:solidFill>
                  <a:srgbClr val="8F8F8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 Validate data integrity before SQL analysis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6195060" y="1337310"/>
            <a:ext cx="5608320" cy="2579370"/>
          </a:xfrm>
          <a:custGeom>
            <a:avLst/>
            <a:gdLst/>
            <a:ahLst/>
            <a:cxnLst/>
            <a:rect l="l" t="t" r="r" b="b"/>
            <a:pathLst>
              <a:path w="5608320" h="2579370">
                <a:moveTo>
                  <a:pt x="114292" y="0"/>
                </a:moveTo>
                <a:lnTo>
                  <a:pt x="5494028" y="0"/>
                </a:lnTo>
                <a:cubicBezTo>
                  <a:pt x="5557150" y="0"/>
                  <a:pt x="5608320" y="51170"/>
                  <a:pt x="5608320" y="114292"/>
                </a:cubicBezTo>
                <a:lnTo>
                  <a:pt x="5608320" y="2465078"/>
                </a:lnTo>
                <a:cubicBezTo>
                  <a:pt x="5608320" y="2528200"/>
                  <a:pt x="5557150" y="2579370"/>
                  <a:pt x="5494028" y="2579370"/>
                </a:cubicBezTo>
                <a:lnTo>
                  <a:pt x="114292" y="2579370"/>
                </a:lnTo>
                <a:cubicBezTo>
                  <a:pt x="51170" y="2579370"/>
                  <a:pt x="0" y="2528200"/>
                  <a:pt x="0" y="2465078"/>
                </a:cubicBezTo>
                <a:lnTo>
                  <a:pt x="0" y="114292"/>
                </a:lnTo>
                <a:cubicBezTo>
                  <a:pt x="0" y="51170"/>
                  <a:pt x="51170" y="0"/>
                  <a:pt x="114292" y="0"/>
                </a:cubicBezTo>
                <a:close/>
              </a:path>
            </a:pathLst>
          </a:custGeom>
          <a:solidFill>
            <a:srgbClr val="262626"/>
          </a:solidFill>
          <a:ln w="10160">
            <a:solidFill>
              <a:srgbClr val="333333"/>
            </a:solidFill>
            <a:prstDash val="solid"/>
          </a:ln>
        </p:spPr>
      </p:sp>
      <p:sp>
        <p:nvSpPr>
          <p:cNvPr id="16" name="Shape 14"/>
          <p:cNvSpPr/>
          <p:nvPr/>
        </p:nvSpPr>
        <p:spPr>
          <a:xfrm>
            <a:off x="6427470" y="1569720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76202" y="0"/>
                </a:moveTo>
                <a:lnTo>
                  <a:pt x="457198" y="0"/>
                </a:lnTo>
                <a:cubicBezTo>
                  <a:pt x="499283" y="0"/>
                  <a:pt x="533400" y="34117"/>
                  <a:pt x="533400" y="76202"/>
                </a:cubicBezTo>
                <a:lnTo>
                  <a:pt x="533400" y="457198"/>
                </a:lnTo>
                <a:cubicBezTo>
                  <a:pt x="533400" y="499283"/>
                  <a:pt x="499283" y="533400"/>
                  <a:pt x="457198" y="533400"/>
                </a:cubicBezTo>
                <a:lnTo>
                  <a:pt x="76202" y="533400"/>
                </a:lnTo>
                <a:cubicBezTo>
                  <a:pt x="34117" y="533400"/>
                  <a:pt x="0" y="499283"/>
                  <a:pt x="0" y="4571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6366F1">
              <a:alpha val="20000"/>
            </a:srgbClr>
          </a:solidFill>
          <a:ln/>
        </p:spPr>
      </p:sp>
      <p:sp>
        <p:nvSpPr>
          <p:cNvPr id="17" name="Shape 15"/>
          <p:cNvSpPr/>
          <p:nvPr/>
        </p:nvSpPr>
        <p:spPr>
          <a:xfrm>
            <a:off x="6594157" y="1722120"/>
            <a:ext cx="200025" cy="228600"/>
          </a:xfrm>
          <a:custGeom>
            <a:avLst/>
            <a:gdLst/>
            <a:ahLst/>
            <a:cxnLst/>
            <a:rect l="l" t="t" r="r" b="b"/>
            <a:pathLst>
              <a:path w="200025" h="228600">
                <a:moveTo>
                  <a:pt x="200025" y="91886"/>
                </a:moveTo>
                <a:cubicBezTo>
                  <a:pt x="193417" y="96262"/>
                  <a:pt x="185827" y="99789"/>
                  <a:pt x="177924" y="102602"/>
                </a:cubicBezTo>
                <a:cubicBezTo>
                  <a:pt x="156939" y="110103"/>
                  <a:pt x="129391" y="114300"/>
                  <a:pt x="100013" y="114300"/>
                </a:cubicBezTo>
                <a:cubicBezTo>
                  <a:pt x="70634" y="114300"/>
                  <a:pt x="43041" y="110058"/>
                  <a:pt x="22101" y="102602"/>
                </a:cubicBezTo>
                <a:cubicBezTo>
                  <a:pt x="14243" y="99789"/>
                  <a:pt x="6608" y="96262"/>
                  <a:pt x="0" y="91886"/>
                </a:cubicBezTo>
                <a:lnTo>
                  <a:pt x="0" y="128588"/>
                </a:lnTo>
                <a:cubicBezTo>
                  <a:pt x="0" y="148322"/>
                  <a:pt x="44782" y="164306"/>
                  <a:pt x="100013" y="164306"/>
                </a:cubicBezTo>
                <a:cubicBezTo>
                  <a:pt x="155243" y="164306"/>
                  <a:pt x="200025" y="148322"/>
                  <a:pt x="200025" y="128588"/>
                </a:cubicBezTo>
                <a:lnTo>
                  <a:pt x="200025" y="91886"/>
                </a:lnTo>
                <a:close/>
                <a:moveTo>
                  <a:pt x="200025" y="57150"/>
                </a:moveTo>
                <a:lnTo>
                  <a:pt x="200025" y="35719"/>
                </a:lnTo>
                <a:cubicBezTo>
                  <a:pt x="200025" y="15984"/>
                  <a:pt x="155243" y="0"/>
                  <a:pt x="100013" y="0"/>
                </a:cubicBezTo>
                <a:cubicBezTo>
                  <a:pt x="44782" y="0"/>
                  <a:pt x="0" y="15984"/>
                  <a:pt x="0" y="35719"/>
                </a:cubicBezTo>
                <a:lnTo>
                  <a:pt x="0" y="57150"/>
                </a:lnTo>
                <a:cubicBezTo>
                  <a:pt x="0" y="76885"/>
                  <a:pt x="44782" y="92869"/>
                  <a:pt x="100013" y="92869"/>
                </a:cubicBezTo>
                <a:cubicBezTo>
                  <a:pt x="155243" y="92869"/>
                  <a:pt x="200025" y="76885"/>
                  <a:pt x="200025" y="57150"/>
                </a:cubicBezTo>
                <a:close/>
                <a:moveTo>
                  <a:pt x="177924" y="174040"/>
                </a:moveTo>
                <a:cubicBezTo>
                  <a:pt x="156984" y="181496"/>
                  <a:pt x="129436" y="185738"/>
                  <a:pt x="100013" y="185738"/>
                </a:cubicBezTo>
                <a:cubicBezTo>
                  <a:pt x="70589" y="185738"/>
                  <a:pt x="43041" y="181496"/>
                  <a:pt x="22101" y="174040"/>
                </a:cubicBezTo>
                <a:cubicBezTo>
                  <a:pt x="14243" y="171227"/>
                  <a:pt x="6608" y="167700"/>
                  <a:pt x="0" y="163324"/>
                </a:cubicBezTo>
                <a:lnTo>
                  <a:pt x="0" y="192881"/>
                </a:lnTo>
                <a:cubicBezTo>
                  <a:pt x="0" y="212616"/>
                  <a:pt x="44782" y="228600"/>
                  <a:pt x="100013" y="228600"/>
                </a:cubicBezTo>
                <a:cubicBezTo>
                  <a:pt x="155243" y="228600"/>
                  <a:pt x="200025" y="212616"/>
                  <a:pt x="200025" y="192881"/>
                </a:cubicBezTo>
                <a:lnTo>
                  <a:pt x="200025" y="163324"/>
                </a:lnTo>
                <a:cubicBezTo>
                  <a:pt x="193417" y="167700"/>
                  <a:pt x="185827" y="171227"/>
                  <a:pt x="177924" y="174040"/>
                </a:cubicBezTo>
                <a:close/>
              </a:path>
            </a:pathLst>
          </a:custGeom>
          <a:solidFill>
            <a:srgbClr val="6366F1"/>
          </a:solidFill>
          <a:ln/>
        </p:spPr>
      </p:sp>
      <p:sp>
        <p:nvSpPr>
          <p:cNvPr id="18" name="Text 16"/>
          <p:cNvSpPr/>
          <p:nvPr/>
        </p:nvSpPr>
        <p:spPr>
          <a:xfrm>
            <a:off x="7075170" y="1588770"/>
            <a:ext cx="261937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EFEFE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Advanced SQL Analysis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7075170" y="1893570"/>
            <a:ext cx="25717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F8F8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Window Functions &amp; Aggregations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6446520" y="229362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152400"/>
                </a:moveTo>
                <a:cubicBezTo>
                  <a:pt x="118256" y="152400"/>
                  <a:pt x="152400" y="118256"/>
                  <a:pt x="152400" y="76200"/>
                </a:cubicBezTo>
                <a:cubicBezTo>
                  <a:pt x="152400" y="34144"/>
                  <a:pt x="118256" y="0"/>
                  <a:pt x="76200" y="0"/>
                </a:cubicBezTo>
                <a:cubicBezTo>
                  <a:pt x="34144" y="0"/>
                  <a:pt x="0" y="34144"/>
                  <a:pt x="0" y="76200"/>
                </a:cubicBezTo>
                <a:cubicBezTo>
                  <a:pt x="0" y="118256"/>
                  <a:pt x="34144" y="152400"/>
                  <a:pt x="76200" y="152400"/>
                </a:cubicBezTo>
                <a:close/>
                <a:moveTo>
                  <a:pt x="101322" y="63311"/>
                </a:moveTo>
                <a:lnTo>
                  <a:pt x="77510" y="101411"/>
                </a:lnTo>
                <a:cubicBezTo>
                  <a:pt x="76260" y="103406"/>
                  <a:pt x="74116" y="104656"/>
                  <a:pt x="71765" y="104775"/>
                </a:cubicBezTo>
                <a:cubicBezTo>
                  <a:pt x="69413" y="104894"/>
                  <a:pt x="67151" y="103823"/>
                  <a:pt x="65752" y="101918"/>
                </a:cubicBezTo>
                <a:lnTo>
                  <a:pt x="51465" y="82867"/>
                </a:lnTo>
                <a:cubicBezTo>
                  <a:pt x="49084" y="79712"/>
                  <a:pt x="49738" y="75248"/>
                  <a:pt x="52894" y="72866"/>
                </a:cubicBezTo>
                <a:cubicBezTo>
                  <a:pt x="56049" y="70485"/>
                  <a:pt x="60514" y="71140"/>
                  <a:pt x="62895" y="74295"/>
                </a:cubicBezTo>
                <a:lnTo>
                  <a:pt x="70931" y="85011"/>
                </a:lnTo>
                <a:lnTo>
                  <a:pt x="89208" y="55751"/>
                </a:lnTo>
                <a:cubicBezTo>
                  <a:pt x="91291" y="52417"/>
                  <a:pt x="95696" y="51375"/>
                  <a:pt x="99060" y="53489"/>
                </a:cubicBezTo>
                <a:cubicBezTo>
                  <a:pt x="102424" y="55602"/>
                  <a:pt x="103436" y="59978"/>
                  <a:pt x="101322" y="63341"/>
                </a:cubicBezTo>
                <a:close/>
              </a:path>
            </a:pathLst>
          </a:custGeom>
          <a:solidFill>
            <a:srgbClr val="6366F1"/>
          </a:solidFill>
          <a:ln/>
        </p:spPr>
      </p:sp>
      <p:sp>
        <p:nvSpPr>
          <p:cNvPr id="21" name="Text 19"/>
          <p:cNvSpPr/>
          <p:nvPr/>
        </p:nvSpPr>
        <p:spPr>
          <a:xfrm>
            <a:off x="6732270" y="2255520"/>
            <a:ext cx="46863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FEFE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WoW Growth:</a:t>
            </a:r>
            <a:pPr>
              <a:lnSpc>
                <a:spcPct val="130000"/>
              </a:lnSpc>
            </a:pPr>
            <a:r>
              <a:rPr lang="en-US" sz="1200" dirty="0">
                <a:solidFill>
                  <a:srgbClr val="8F8F8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 LAG() window functions for week-over-week tracking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6446520" y="263652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152400"/>
                </a:moveTo>
                <a:cubicBezTo>
                  <a:pt x="118256" y="152400"/>
                  <a:pt x="152400" y="118256"/>
                  <a:pt x="152400" y="76200"/>
                </a:cubicBezTo>
                <a:cubicBezTo>
                  <a:pt x="152400" y="34144"/>
                  <a:pt x="118256" y="0"/>
                  <a:pt x="76200" y="0"/>
                </a:cubicBezTo>
                <a:cubicBezTo>
                  <a:pt x="34144" y="0"/>
                  <a:pt x="0" y="34144"/>
                  <a:pt x="0" y="76200"/>
                </a:cubicBezTo>
                <a:cubicBezTo>
                  <a:pt x="0" y="118256"/>
                  <a:pt x="34144" y="152400"/>
                  <a:pt x="76200" y="152400"/>
                </a:cubicBezTo>
                <a:close/>
                <a:moveTo>
                  <a:pt x="101322" y="63311"/>
                </a:moveTo>
                <a:lnTo>
                  <a:pt x="77510" y="101411"/>
                </a:lnTo>
                <a:cubicBezTo>
                  <a:pt x="76260" y="103406"/>
                  <a:pt x="74116" y="104656"/>
                  <a:pt x="71765" y="104775"/>
                </a:cubicBezTo>
                <a:cubicBezTo>
                  <a:pt x="69413" y="104894"/>
                  <a:pt x="67151" y="103823"/>
                  <a:pt x="65752" y="101918"/>
                </a:cubicBezTo>
                <a:lnTo>
                  <a:pt x="51465" y="82867"/>
                </a:lnTo>
                <a:cubicBezTo>
                  <a:pt x="49084" y="79712"/>
                  <a:pt x="49738" y="75248"/>
                  <a:pt x="52894" y="72866"/>
                </a:cubicBezTo>
                <a:cubicBezTo>
                  <a:pt x="56049" y="70485"/>
                  <a:pt x="60514" y="71140"/>
                  <a:pt x="62895" y="74295"/>
                </a:cubicBezTo>
                <a:lnTo>
                  <a:pt x="70931" y="85011"/>
                </a:lnTo>
                <a:lnTo>
                  <a:pt x="89208" y="55751"/>
                </a:lnTo>
                <a:cubicBezTo>
                  <a:pt x="91291" y="52417"/>
                  <a:pt x="95696" y="51375"/>
                  <a:pt x="99060" y="53489"/>
                </a:cubicBezTo>
                <a:cubicBezTo>
                  <a:pt x="102424" y="55602"/>
                  <a:pt x="103436" y="59978"/>
                  <a:pt x="101322" y="63341"/>
                </a:cubicBezTo>
                <a:close/>
              </a:path>
            </a:pathLst>
          </a:custGeom>
          <a:solidFill>
            <a:srgbClr val="6366F1"/>
          </a:solidFill>
          <a:ln/>
        </p:spPr>
      </p:sp>
      <p:sp>
        <p:nvSpPr>
          <p:cNvPr id="23" name="Text 21"/>
          <p:cNvSpPr/>
          <p:nvPr/>
        </p:nvSpPr>
        <p:spPr>
          <a:xfrm>
            <a:off x="6732270" y="2598420"/>
            <a:ext cx="41910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FEFE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Time-Slot Performance:</a:t>
            </a:r>
            <a:pPr>
              <a:lnSpc>
                <a:spcPct val="130000"/>
              </a:lnSpc>
            </a:pPr>
            <a:r>
              <a:rPr lang="en-US" sz="1200" dirty="0">
                <a:solidFill>
                  <a:srgbClr val="8F8F8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 CASE statements for categorization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6446520" y="297942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152400"/>
                </a:moveTo>
                <a:cubicBezTo>
                  <a:pt x="118256" y="152400"/>
                  <a:pt x="152400" y="118256"/>
                  <a:pt x="152400" y="76200"/>
                </a:cubicBezTo>
                <a:cubicBezTo>
                  <a:pt x="152400" y="34144"/>
                  <a:pt x="118256" y="0"/>
                  <a:pt x="76200" y="0"/>
                </a:cubicBezTo>
                <a:cubicBezTo>
                  <a:pt x="34144" y="0"/>
                  <a:pt x="0" y="34144"/>
                  <a:pt x="0" y="76200"/>
                </a:cubicBezTo>
                <a:cubicBezTo>
                  <a:pt x="0" y="118256"/>
                  <a:pt x="34144" y="152400"/>
                  <a:pt x="76200" y="152400"/>
                </a:cubicBezTo>
                <a:close/>
                <a:moveTo>
                  <a:pt x="101322" y="63311"/>
                </a:moveTo>
                <a:lnTo>
                  <a:pt x="77510" y="101411"/>
                </a:lnTo>
                <a:cubicBezTo>
                  <a:pt x="76260" y="103406"/>
                  <a:pt x="74116" y="104656"/>
                  <a:pt x="71765" y="104775"/>
                </a:cubicBezTo>
                <a:cubicBezTo>
                  <a:pt x="69413" y="104894"/>
                  <a:pt x="67151" y="103823"/>
                  <a:pt x="65752" y="101918"/>
                </a:cubicBezTo>
                <a:lnTo>
                  <a:pt x="51465" y="82867"/>
                </a:lnTo>
                <a:cubicBezTo>
                  <a:pt x="49084" y="79712"/>
                  <a:pt x="49738" y="75248"/>
                  <a:pt x="52894" y="72866"/>
                </a:cubicBezTo>
                <a:cubicBezTo>
                  <a:pt x="56049" y="70485"/>
                  <a:pt x="60514" y="71140"/>
                  <a:pt x="62895" y="74295"/>
                </a:cubicBezTo>
                <a:lnTo>
                  <a:pt x="70931" y="85011"/>
                </a:lnTo>
                <a:lnTo>
                  <a:pt x="89208" y="55751"/>
                </a:lnTo>
                <a:cubicBezTo>
                  <a:pt x="91291" y="52417"/>
                  <a:pt x="95696" y="51375"/>
                  <a:pt x="99060" y="53489"/>
                </a:cubicBezTo>
                <a:cubicBezTo>
                  <a:pt x="102424" y="55602"/>
                  <a:pt x="103436" y="59978"/>
                  <a:pt x="101322" y="63341"/>
                </a:cubicBezTo>
                <a:close/>
              </a:path>
            </a:pathLst>
          </a:custGeom>
          <a:solidFill>
            <a:srgbClr val="6366F1"/>
          </a:solidFill>
          <a:ln/>
        </p:spPr>
      </p:sp>
      <p:sp>
        <p:nvSpPr>
          <p:cNvPr id="25" name="Text 23"/>
          <p:cNvSpPr/>
          <p:nvPr/>
        </p:nvSpPr>
        <p:spPr>
          <a:xfrm>
            <a:off x="6732270" y="2941320"/>
            <a:ext cx="45529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FEFE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Route Analysis:</a:t>
            </a:r>
            <a:pPr>
              <a:lnSpc>
                <a:spcPct val="130000"/>
              </a:lnSpc>
            </a:pPr>
            <a:r>
              <a:rPr lang="en-US" sz="1200" dirty="0">
                <a:solidFill>
                  <a:srgbClr val="8F8F8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 HAVING clause for high-failure route identification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384810" y="4118610"/>
            <a:ext cx="5608320" cy="2350770"/>
          </a:xfrm>
          <a:custGeom>
            <a:avLst/>
            <a:gdLst/>
            <a:ahLst/>
            <a:cxnLst/>
            <a:rect l="l" t="t" r="r" b="b"/>
            <a:pathLst>
              <a:path w="5608320" h="2350770">
                <a:moveTo>
                  <a:pt x="114294" y="0"/>
                </a:moveTo>
                <a:lnTo>
                  <a:pt x="5494026" y="0"/>
                </a:lnTo>
                <a:cubicBezTo>
                  <a:pt x="5557149" y="0"/>
                  <a:pt x="5608320" y="51171"/>
                  <a:pt x="5608320" y="114294"/>
                </a:cubicBezTo>
                <a:lnTo>
                  <a:pt x="5608320" y="2236476"/>
                </a:lnTo>
                <a:cubicBezTo>
                  <a:pt x="5608320" y="2299599"/>
                  <a:pt x="5557149" y="2350770"/>
                  <a:pt x="5494026" y="2350770"/>
                </a:cubicBezTo>
                <a:lnTo>
                  <a:pt x="114294" y="2350770"/>
                </a:lnTo>
                <a:cubicBezTo>
                  <a:pt x="51171" y="2350770"/>
                  <a:pt x="0" y="2299599"/>
                  <a:pt x="0" y="2236476"/>
                </a:cubicBezTo>
                <a:lnTo>
                  <a:pt x="0" y="114294"/>
                </a:lnTo>
                <a:cubicBezTo>
                  <a:pt x="0" y="51214"/>
                  <a:pt x="51214" y="0"/>
                  <a:pt x="114294" y="0"/>
                </a:cubicBezTo>
                <a:close/>
              </a:path>
            </a:pathLst>
          </a:custGeom>
          <a:solidFill>
            <a:srgbClr val="262626"/>
          </a:solidFill>
          <a:ln w="10160">
            <a:solidFill>
              <a:srgbClr val="333333"/>
            </a:solidFill>
            <a:prstDash val="solid"/>
          </a:ln>
        </p:spPr>
      </p:sp>
      <p:sp>
        <p:nvSpPr>
          <p:cNvPr id="27" name="Shape 25"/>
          <p:cNvSpPr/>
          <p:nvPr/>
        </p:nvSpPr>
        <p:spPr>
          <a:xfrm>
            <a:off x="617220" y="4351020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76202" y="0"/>
                </a:moveTo>
                <a:lnTo>
                  <a:pt x="457198" y="0"/>
                </a:lnTo>
                <a:cubicBezTo>
                  <a:pt x="499283" y="0"/>
                  <a:pt x="533400" y="34117"/>
                  <a:pt x="533400" y="76202"/>
                </a:cubicBezTo>
                <a:lnTo>
                  <a:pt x="533400" y="457198"/>
                </a:lnTo>
                <a:cubicBezTo>
                  <a:pt x="533400" y="499283"/>
                  <a:pt x="499283" y="533400"/>
                  <a:pt x="457198" y="533400"/>
                </a:cubicBezTo>
                <a:lnTo>
                  <a:pt x="76202" y="533400"/>
                </a:lnTo>
                <a:cubicBezTo>
                  <a:pt x="34117" y="533400"/>
                  <a:pt x="0" y="499283"/>
                  <a:pt x="0" y="4571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F97316">
              <a:alpha val="20000"/>
            </a:srgbClr>
          </a:solidFill>
          <a:ln/>
        </p:spPr>
      </p:sp>
      <p:sp>
        <p:nvSpPr>
          <p:cNvPr id="28" name="Shape 26"/>
          <p:cNvSpPr/>
          <p:nvPr/>
        </p:nvSpPr>
        <p:spPr>
          <a:xfrm>
            <a:off x="755333" y="4503420"/>
            <a:ext cx="257175" cy="228600"/>
          </a:xfrm>
          <a:custGeom>
            <a:avLst/>
            <a:gdLst/>
            <a:ahLst/>
            <a:cxnLst/>
            <a:rect l="l" t="t" r="r" b="b"/>
            <a:pathLst>
              <a:path w="257175" h="228600">
                <a:moveTo>
                  <a:pt x="228779" y="107156"/>
                </a:moveTo>
                <a:lnTo>
                  <a:pt x="150197" y="107156"/>
                </a:lnTo>
                <a:cubicBezTo>
                  <a:pt x="142295" y="107156"/>
                  <a:pt x="135910" y="100772"/>
                  <a:pt x="135910" y="92869"/>
                </a:cubicBezTo>
                <a:lnTo>
                  <a:pt x="135910" y="14288"/>
                </a:lnTo>
                <a:cubicBezTo>
                  <a:pt x="135910" y="6385"/>
                  <a:pt x="142339" y="-89"/>
                  <a:pt x="150153" y="938"/>
                </a:cubicBezTo>
                <a:cubicBezTo>
                  <a:pt x="197927" y="7278"/>
                  <a:pt x="235788" y="45140"/>
                  <a:pt x="242128" y="92913"/>
                </a:cubicBezTo>
                <a:cubicBezTo>
                  <a:pt x="243155" y="100727"/>
                  <a:pt x="236681" y="107156"/>
                  <a:pt x="228779" y="107156"/>
                </a:cubicBezTo>
                <a:close/>
                <a:moveTo>
                  <a:pt x="99387" y="16609"/>
                </a:moveTo>
                <a:cubicBezTo>
                  <a:pt x="107469" y="14913"/>
                  <a:pt x="114479" y="21521"/>
                  <a:pt x="114479" y="29781"/>
                </a:cubicBezTo>
                <a:lnTo>
                  <a:pt x="114479" y="117872"/>
                </a:lnTo>
                <a:cubicBezTo>
                  <a:pt x="114479" y="120372"/>
                  <a:pt x="115372" y="122783"/>
                  <a:pt x="116934" y="124703"/>
                </a:cubicBezTo>
                <a:lnTo>
                  <a:pt x="175915" y="195873"/>
                </a:lnTo>
                <a:cubicBezTo>
                  <a:pt x="181139" y="202168"/>
                  <a:pt x="180023" y="211678"/>
                  <a:pt x="172834" y="215563"/>
                </a:cubicBezTo>
                <a:cubicBezTo>
                  <a:pt x="157609" y="223867"/>
                  <a:pt x="140151" y="228600"/>
                  <a:pt x="121622" y="228600"/>
                </a:cubicBezTo>
                <a:cubicBezTo>
                  <a:pt x="62463" y="228600"/>
                  <a:pt x="14466" y="180603"/>
                  <a:pt x="14466" y="121444"/>
                </a:cubicBezTo>
                <a:cubicBezTo>
                  <a:pt x="14466" y="69875"/>
                  <a:pt x="50855" y="26834"/>
                  <a:pt x="99387" y="16609"/>
                </a:cubicBezTo>
                <a:close/>
                <a:moveTo>
                  <a:pt x="213330" y="128588"/>
                </a:moveTo>
                <a:lnTo>
                  <a:pt x="241905" y="128588"/>
                </a:lnTo>
                <a:cubicBezTo>
                  <a:pt x="250165" y="128588"/>
                  <a:pt x="256773" y="135597"/>
                  <a:pt x="255077" y="143679"/>
                </a:cubicBezTo>
                <a:cubicBezTo>
                  <a:pt x="250522" y="165289"/>
                  <a:pt x="239450" y="184487"/>
                  <a:pt x="224001" y="199132"/>
                </a:cubicBezTo>
                <a:cubicBezTo>
                  <a:pt x="218509" y="204356"/>
                  <a:pt x="209892" y="203240"/>
                  <a:pt x="205070" y="197391"/>
                </a:cubicBezTo>
                <a:lnTo>
                  <a:pt x="167387" y="151983"/>
                </a:lnTo>
                <a:cubicBezTo>
                  <a:pt x="159663" y="142652"/>
                  <a:pt x="166315" y="128588"/>
                  <a:pt x="178371" y="128588"/>
                </a:cubicBezTo>
                <a:lnTo>
                  <a:pt x="213286" y="128588"/>
                </a:lnTo>
                <a:close/>
              </a:path>
            </a:pathLst>
          </a:custGeom>
          <a:solidFill>
            <a:srgbClr val="F97316"/>
          </a:solidFill>
          <a:ln/>
        </p:spPr>
      </p:sp>
      <p:sp>
        <p:nvSpPr>
          <p:cNvPr id="29" name="Text 27"/>
          <p:cNvSpPr/>
          <p:nvPr/>
        </p:nvSpPr>
        <p:spPr>
          <a:xfrm>
            <a:off x="1264920" y="4370070"/>
            <a:ext cx="22479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EFEFE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Power BI Dashboard</a:t>
            </a: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1264920" y="4674870"/>
            <a:ext cx="22002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F8F8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Operational Intelligence</a:t>
            </a:r>
            <a:endParaRPr lang="en-US" sz="1600" dirty="0"/>
          </a:p>
        </p:txBody>
      </p:sp>
      <p:sp>
        <p:nvSpPr>
          <p:cNvPr id="31" name="Shape 29"/>
          <p:cNvSpPr/>
          <p:nvPr/>
        </p:nvSpPr>
        <p:spPr>
          <a:xfrm>
            <a:off x="636270" y="507492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152400"/>
                </a:moveTo>
                <a:cubicBezTo>
                  <a:pt x="118256" y="152400"/>
                  <a:pt x="152400" y="118256"/>
                  <a:pt x="152400" y="76200"/>
                </a:cubicBezTo>
                <a:cubicBezTo>
                  <a:pt x="152400" y="34144"/>
                  <a:pt x="118256" y="0"/>
                  <a:pt x="76200" y="0"/>
                </a:cubicBezTo>
                <a:cubicBezTo>
                  <a:pt x="34144" y="0"/>
                  <a:pt x="0" y="34144"/>
                  <a:pt x="0" y="76200"/>
                </a:cubicBezTo>
                <a:cubicBezTo>
                  <a:pt x="0" y="118256"/>
                  <a:pt x="34144" y="152400"/>
                  <a:pt x="76200" y="152400"/>
                </a:cubicBezTo>
                <a:close/>
                <a:moveTo>
                  <a:pt x="101322" y="63311"/>
                </a:moveTo>
                <a:lnTo>
                  <a:pt x="77510" y="101411"/>
                </a:lnTo>
                <a:cubicBezTo>
                  <a:pt x="76260" y="103406"/>
                  <a:pt x="74116" y="104656"/>
                  <a:pt x="71765" y="104775"/>
                </a:cubicBezTo>
                <a:cubicBezTo>
                  <a:pt x="69413" y="104894"/>
                  <a:pt x="67151" y="103823"/>
                  <a:pt x="65752" y="101918"/>
                </a:cubicBezTo>
                <a:lnTo>
                  <a:pt x="51465" y="82867"/>
                </a:lnTo>
                <a:cubicBezTo>
                  <a:pt x="49084" y="79712"/>
                  <a:pt x="49738" y="75248"/>
                  <a:pt x="52894" y="72866"/>
                </a:cubicBezTo>
                <a:cubicBezTo>
                  <a:pt x="56049" y="70485"/>
                  <a:pt x="60514" y="71140"/>
                  <a:pt x="62895" y="74295"/>
                </a:cubicBezTo>
                <a:lnTo>
                  <a:pt x="70931" y="85011"/>
                </a:lnTo>
                <a:lnTo>
                  <a:pt x="89208" y="55751"/>
                </a:lnTo>
                <a:cubicBezTo>
                  <a:pt x="91291" y="52417"/>
                  <a:pt x="95696" y="51375"/>
                  <a:pt x="99060" y="53489"/>
                </a:cubicBezTo>
                <a:cubicBezTo>
                  <a:pt x="102424" y="55602"/>
                  <a:pt x="103436" y="59978"/>
                  <a:pt x="101322" y="63341"/>
                </a:cubicBezTo>
                <a:close/>
              </a:path>
            </a:pathLst>
          </a:custGeom>
          <a:solidFill>
            <a:srgbClr val="F97316"/>
          </a:solidFill>
          <a:ln/>
        </p:spPr>
      </p:sp>
      <p:sp>
        <p:nvSpPr>
          <p:cNvPr id="32" name="Text 30"/>
          <p:cNvSpPr/>
          <p:nvPr/>
        </p:nvSpPr>
        <p:spPr>
          <a:xfrm>
            <a:off x="922020" y="5036820"/>
            <a:ext cx="34385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FEFE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KPI Cards:</a:t>
            </a:r>
            <a:pPr>
              <a:lnSpc>
                <a:spcPct val="130000"/>
              </a:lnSpc>
            </a:pPr>
            <a:r>
              <a:rPr lang="en-US" sz="1200" dirty="0">
                <a:solidFill>
                  <a:srgbClr val="8F8F8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 Executive metrics with trend indicators</a:t>
            </a:r>
            <a:endParaRPr lang="en-US" sz="1600" dirty="0"/>
          </a:p>
        </p:txBody>
      </p:sp>
      <p:sp>
        <p:nvSpPr>
          <p:cNvPr id="33" name="Shape 31"/>
          <p:cNvSpPr/>
          <p:nvPr/>
        </p:nvSpPr>
        <p:spPr>
          <a:xfrm>
            <a:off x="636270" y="541782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152400"/>
                </a:moveTo>
                <a:cubicBezTo>
                  <a:pt x="118256" y="152400"/>
                  <a:pt x="152400" y="118256"/>
                  <a:pt x="152400" y="76200"/>
                </a:cubicBezTo>
                <a:cubicBezTo>
                  <a:pt x="152400" y="34144"/>
                  <a:pt x="118256" y="0"/>
                  <a:pt x="76200" y="0"/>
                </a:cubicBezTo>
                <a:cubicBezTo>
                  <a:pt x="34144" y="0"/>
                  <a:pt x="0" y="34144"/>
                  <a:pt x="0" y="76200"/>
                </a:cubicBezTo>
                <a:cubicBezTo>
                  <a:pt x="0" y="118256"/>
                  <a:pt x="34144" y="152400"/>
                  <a:pt x="76200" y="152400"/>
                </a:cubicBezTo>
                <a:close/>
                <a:moveTo>
                  <a:pt x="101322" y="63311"/>
                </a:moveTo>
                <a:lnTo>
                  <a:pt x="77510" y="101411"/>
                </a:lnTo>
                <a:cubicBezTo>
                  <a:pt x="76260" y="103406"/>
                  <a:pt x="74116" y="104656"/>
                  <a:pt x="71765" y="104775"/>
                </a:cubicBezTo>
                <a:cubicBezTo>
                  <a:pt x="69413" y="104894"/>
                  <a:pt x="67151" y="103823"/>
                  <a:pt x="65752" y="101918"/>
                </a:cubicBezTo>
                <a:lnTo>
                  <a:pt x="51465" y="82867"/>
                </a:lnTo>
                <a:cubicBezTo>
                  <a:pt x="49084" y="79712"/>
                  <a:pt x="49738" y="75248"/>
                  <a:pt x="52894" y="72866"/>
                </a:cubicBezTo>
                <a:cubicBezTo>
                  <a:pt x="56049" y="70485"/>
                  <a:pt x="60514" y="71140"/>
                  <a:pt x="62895" y="74295"/>
                </a:cubicBezTo>
                <a:lnTo>
                  <a:pt x="70931" y="85011"/>
                </a:lnTo>
                <a:lnTo>
                  <a:pt x="89208" y="55751"/>
                </a:lnTo>
                <a:cubicBezTo>
                  <a:pt x="91291" y="52417"/>
                  <a:pt x="95696" y="51375"/>
                  <a:pt x="99060" y="53489"/>
                </a:cubicBezTo>
                <a:cubicBezTo>
                  <a:pt x="102424" y="55602"/>
                  <a:pt x="103436" y="59978"/>
                  <a:pt x="101322" y="63341"/>
                </a:cubicBezTo>
                <a:close/>
              </a:path>
            </a:pathLst>
          </a:custGeom>
          <a:solidFill>
            <a:srgbClr val="F97316"/>
          </a:solidFill>
          <a:ln/>
        </p:spPr>
      </p:sp>
      <p:sp>
        <p:nvSpPr>
          <p:cNvPr id="34" name="Text 32"/>
          <p:cNvSpPr/>
          <p:nvPr/>
        </p:nvSpPr>
        <p:spPr>
          <a:xfrm>
            <a:off x="922020" y="5379720"/>
            <a:ext cx="38671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FEFE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Heatmaps:</a:t>
            </a:r>
            <a:pPr>
              <a:lnSpc>
                <a:spcPct val="130000"/>
              </a:lnSpc>
            </a:pPr>
            <a:r>
              <a:rPr lang="en-US" sz="1200" dirty="0">
                <a:solidFill>
                  <a:srgbClr val="8F8F8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 Demand patterns across time and geography</a:t>
            </a:r>
            <a:endParaRPr lang="en-US" sz="1600" dirty="0"/>
          </a:p>
        </p:txBody>
      </p:sp>
      <p:sp>
        <p:nvSpPr>
          <p:cNvPr id="35" name="Shape 33"/>
          <p:cNvSpPr/>
          <p:nvPr/>
        </p:nvSpPr>
        <p:spPr>
          <a:xfrm>
            <a:off x="636270" y="576072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152400"/>
                </a:moveTo>
                <a:cubicBezTo>
                  <a:pt x="118256" y="152400"/>
                  <a:pt x="152400" y="118256"/>
                  <a:pt x="152400" y="76200"/>
                </a:cubicBezTo>
                <a:cubicBezTo>
                  <a:pt x="152400" y="34144"/>
                  <a:pt x="118256" y="0"/>
                  <a:pt x="76200" y="0"/>
                </a:cubicBezTo>
                <a:cubicBezTo>
                  <a:pt x="34144" y="0"/>
                  <a:pt x="0" y="34144"/>
                  <a:pt x="0" y="76200"/>
                </a:cubicBezTo>
                <a:cubicBezTo>
                  <a:pt x="0" y="118256"/>
                  <a:pt x="34144" y="152400"/>
                  <a:pt x="76200" y="152400"/>
                </a:cubicBezTo>
                <a:close/>
                <a:moveTo>
                  <a:pt x="101322" y="63311"/>
                </a:moveTo>
                <a:lnTo>
                  <a:pt x="77510" y="101411"/>
                </a:lnTo>
                <a:cubicBezTo>
                  <a:pt x="76260" y="103406"/>
                  <a:pt x="74116" y="104656"/>
                  <a:pt x="71765" y="104775"/>
                </a:cubicBezTo>
                <a:cubicBezTo>
                  <a:pt x="69413" y="104894"/>
                  <a:pt x="67151" y="103823"/>
                  <a:pt x="65752" y="101918"/>
                </a:cubicBezTo>
                <a:lnTo>
                  <a:pt x="51465" y="82867"/>
                </a:lnTo>
                <a:cubicBezTo>
                  <a:pt x="49084" y="79712"/>
                  <a:pt x="49738" y="75248"/>
                  <a:pt x="52894" y="72866"/>
                </a:cubicBezTo>
                <a:cubicBezTo>
                  <a:pt x="56049" y="70485"/>
                  <a:pt x="60514" y="71140"/>
                  <a:pt x="62895" y="74295"/>
                </a:cubicBezTo>
                <a:lnTo>
                  <a:pt x="70931" y="85011"/>
                </a:lnTo>
                <a:lnTo>
                  <a:pt x="89208" y="55751"/>
                </a:lnTo>
                <a:cubicBezTo>
                  <a:pt x="91291" y="52417"/>
                  <a:pt x="95696" y="51375"/>
                  <a:pt x="99060" y="53489"/>
                </a:cubicBezTo>
                <a:cubicBezTo>
                  <a:pt x="102424" y="55602"/>
                  <a:pt x="103436" y="59978"/>
                  <a:pt x="101322" y="63341"/>
                </a:cubicBezTo>
                <a:close/>
              </a:path>
            </a:pathLst>
          </a:custGeom>
          <a:solidFill>
            <a:srgbClr val="F97316"/>
          </a:solidFill>
          <a:ln/>
        </p:spPr>
      </p:sp>
      <p:sp>
        <p:nvSpPr>
          <p:cNvPr id="36" name="Text 34"/>
          <p:cNvSpPr/>
          <p:nvPr/>
        </p:nvSpPr>
        <p:spPr>
          <a:xfrm>
            <a:off x="922020" y="5722620"/>
            <a:ext cx="3505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FEFE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Trend Lines:</a:t>
            </a:r>
            <a:pPr>
              <a:lnSpc>
                <a:spcPct val="130000"/>
              </a:lnSpc>
            </a:pPr>
            <a:r>
              <a:rPr lang="en-US" sz="1200" dirty="0">
                <a:solidFill>
                  <a:srgbClr val="8F8F8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 Week-over-week growth visualization</a:t>
            </a:r>
            <a:endParaRPr lang="en-US" sz="1600" dirty="0"/>
          </a:p>
        </p:txBody>
      </p:sp>
      <p:sp>
        <p:nvSpPr>
          <p:cNvPr id="37" name="Shape 35"/>
          <p:cNvSpPr/>
          <p:nvPr/>
        </p:nvSpPr>
        <p:spPr>
          <a:xfrm>
            <a:off x="6195060" y="4118610"/>
            <a:ext cx="5608320" cy="2350770"/>
          </a:xfrm>
          <a:custGeom>
            <a:avLst/>
            <a:gdLst/>
            <a:ahLst/>
            <a:cxnLst/>
            <a:rect l="l" t="t" r="r" b="b"/>
            <a:pathLst>
              <a:path w="5608320" h="2350770">
                <a:moveTo>
                  <a:pt x="114294" y="0"/>
                </a:moveTo>
                <a:lnTo>
                  <a:pt x="5494026" y="0"/>
                </a:lnTo>
                <a:cubicBezTo>
                  <a:pt x="5557149" y="0"/>
                  <a:pt x="5608320" y="51171"/>
                  <a:pt x="5608320" y="114294"/>
                </a:cubicBezTo>
                <a:lnTo>
                  <a:pt x="5608320" y="2236476"/>
                </a:lnTo>
                <a:cubicBezTo>
                  <a:pt x="5608320" y="2299599"/>
                  <a:pt x="5557149" y="2350770"/>
                  <a:pt x="5494026" y="2350770"/>
                </a:cubicBezTo>
                <a:lnTo>
                  <a:pt x="114294" y="2350770"/>
                </a:lnTo>
                <a:cubicBezTo>
                  <a:pt x="51171" y="2350770"/>
                  <a:pt x="0" y="2299599"/>
                  <a:pt x="0" y="2236476"/>
                </a:cubicBezTo>
                <a:lnTo>
                  <a:pt x="0" y="114294"/>
                </a:lnTo>
                <a:cubicBezTo>
                  <a:pt x="0" y="51214"/>
                  <a:pt x="51214" y="0"/>
                  <a:pt x="114294" y="0"/>
                </a:cubicBezTo>
                <a:close/>
              </a:path>
            </a:pathLst>
          </a:custGeom>
          <a:solidFill>
            <a:srgbClr val="262626"/>
          </a:solidFill>
          <a:ln w="10160">
            <a:solidFill>
              <a:srgbClr val="333333"/>
            </a:solidFill>
            <a:prstDash val="solid"/>
          </a:ln>
        </p:spPr>
      </p:sp>
      <p:sp>
        <p:nvSpPr>
          <p:cNvPr id="38" name="Shape 36"/>
          <p:cNvSpPr/>
          <p:nvPr/>
        </p:nvSpPr>
        <p:spPr>
          <a:xfrm>
            <a:off x="6427470" y="4351020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76202" y="0"/>
                </a:moveTo>
                <a:lnTo>
                  <a:pt x="457198" y="0"/>
                </a:lnTo>
                <a:cubicBezTo>
                  <a:pt x="499283" y="0"/>
                  <a:pt x="533400" y="34117"/>
                  <a:pt x="533400" y="76202"/>
                </a:cubicBezTo>
                <a:lnTo>
                  <a:pt x="533400" y="457198"/>
                </a:lnTo>
                <a:cubicBezTo>
                  <a:pt x="533400" y="499283"/>
                  <a:pt x="499283" y="533400"/>
                  <a:pt x="457198" y="533400"/>
                </a:cubicBezTo>
                <a:lnTo>
                  <a:pt x="76202" y="533400"/>
                </a:lnTo>
                <a:cubicBezTo>
                  <a:pt x="34117" y="533400"/>
                  <a:pt x="0" y="499283"/>
                  <a:pt x="0" y="4571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EF4444">
              <a:alpha val="20000"/>
            </a:srgbClr>
          </a:solidFill>
          <a:ln/>
        </p:spPr>
      </p:sp>
      <p:sp>
        <p:nvSpPr>
          <p:cNvPr id="39" name="Shape 37"/>
          <p:cNvSpPr/>
          <p:nvPr/>
        </p:nvSpPr>
        <p:spPr>
          <a:xfrm>
            <a:off x="6579870" y="4503420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77644" y="177433"/>
                </a:moveTo>
                <a:cubicBezTo>
                  <a:pt x="77644" y="178326"/>
                  <a:pt x="76617" y="179040"/>
                  <a:pt x="75322" y="179040"/>
                </a:cubicBezTo>
                <a:cubicBezTo>
                  <a:pt x="73849" y="179174"/>
                  <a:pt x="72822" y="178460"/>
                  <a:pt x="72822" y="177433"/>
                </a:cubicBezTo>
                <a:cubicBezTo>
                  <a:pt x="72822" y="176540"/>
                  <a:pt x="73849" y="175826"/>
                  <a:pt x="75143" y="175826"/>
                </a:cubicBezTo>
                <a:cubicBezTo>
                  <a:pt x="76483" y="175692"/>
                  <a:pt x="77644" y="176406"/>
                  <a:pt x="77644" y="177433"/>
                </a:cubicBezTo>
                <a:close/>
                <a:moveTo>
                  <a:pt x="63758" y="175424"/>
                </a:moveTo>
                <a:cubicBezTo>
                  <a:pt x="63445" y="176317"/>
                  <a:pt x="64338" y="177344"/>
                  <a:pt x="65678" y="177611"/>
                </a:cubicBezTo>
                <a:cubicBezTo>
                  <a:pt x="66839" y="178058"/>
                  <a:pt x="68178" y="177611"/>
                  <a:pt x="68446" y="176719"/>
                </a:cubicBezTo>
                <a:cubicBezTo>
                  <a:pt x="68714" y="175826"/>
                  <a:pt x="67866" y="174799"/>
                  <a:pt x="66526" y="174397"/>
                </a:cubicBezTo>
                <a:cubicBezTo>
                  <a:pt x="65365" y="174084"/>
                  <a:pt x="64071" y="174531"/>
                  <a:pt x="63758" y="175424"/>
                </a:cubicBezTo>
                <a:close/>
                <a:moveTo>
                  <a:pt x="83493" y="174665"/>
                </a:moveTo>
                <a:cubicBezTo>
                  <a:pt x="82198" y="174977"/>
                  <a:pt x="81305" y="175826"/>
                  <a:pt x="81439" y="176852"/>
                </a:cubicBezTo>
                <a:cubicBezTo>
                  <a:pt x="81573" y="177745"/>
                  <a:pt x="82734" y="178326"/>
                  <a:pt x="84073" y="178013"/>
                </a:cubicBezTo>
                <a:cubicBezTo>
                  <a:pt x="85368" y="177701"/>
                  <a:pt x="86261" y="176852"/>
                  <a:pt x="86127" y="175959"/>
                </a:cubicBezTo>
                <a:cubicBezTo>
                  <a:pt x="85993" y="175111"/>
                  <a:pt x="84787" y="174531"/>
                  <a:pt x="83493" y="174665"/>
                </a:cubicBezTo>
                <a:close/>
                <a:moveTo>
                  <a:pt x="112871" y="3572"/>
                </a:moveTo>
                <a:cubicBezTo>
                  <a:pt x="50944" y="3572"/>
                  <a:pt x="3572" y="50587"/>
                  <a:pt x="3572" y="112514"/>
                </a:cubicBezTo>
                <a:cubicBezTo>
                  <a:pt x="3572" y="162029"/>
                  <a:pt x="34736" y="204401"/>
                  <a:pt x="79251" y="219313"/>
                </a:cubicBezTo>
                <a:cubicBezTo>
                  <a:pt x="84966" y="220340"/>
                  <a:pt x="86975" y="216813"/>
                  <a:pt x="86975" y="213911"/>
                </a:cubicBezTo>
                <a:cubicBezTo>
                  <a:pt x="86975" y="211142"/>
                  <a:pt x="86841" y="195873"/>
                  <a:pt x="86841" y="186497"/>
                </a:cubicBezTo>
                <a:cubicBezTo>
                  <a:pt x="86841" y="186497"/>
                  <a:pt x="55587" y="193194"/>
                  <a:pt x="49024" y="173191"/>
                </a:cubicBezTo>
                <a:cubicBezTo>
                  <a:pt x="49024" y="173191"/>
                  <a:pt x="43934" y="160199"/>
                  <a:pt x="36612" y="156850"/>
                </a:cubicBezTo>
                <a:cubicBezTo>
                  <a:pt x="36612" y="156850"/>
                  <a:pt x="26387" y="149840"/>
                  <a:pt x="37326" y="149974"/>
                </a:cubicBezTo>
                <a:cubicBezTo>
                  <a:pt x="37326" y="149974"/>
                  <a:pt x="48444" y="150867"/>
                  <a:pt x="54560" y="161493"/>
                </a:cubicBezTo>
                <a:cubicBezTo>
                  <a:pt x="64338" y="178728"/>
                  <a:pt x="80724" y="173772"/>
                  <a:pt x="87109" y="170825"/>
                </a:cubicBezTo>
                <a:cubicBezTo>
                  <a:pt x="88136" y="163681"/>
                  <a:pt x="91038" y="158725"/>
                  <a:pt x="94253" y="155778"/>
                </a:cubicBezTo>
                <a:cubicBezTo>
                  <a:pt x="69294" y="153010"/>
                  <a:pt x="44113" y="149394"/>
                  <a:pt x="44113" y="106442"/>
                </a:cubicBezTo>
                <a:cubicBezTo>
                  <a:pt x="44113" y="94164"/>
                  <a:pt x="47506" y="88002"/>
                  <a:pt x="54650" y="80144"/>
                </a:cubicBezTo>
                <a:cubicBezTo>
                  <a:pt x="53489" y="77242"/>
                  <a:pt x="49694" y="65276"/>
                  <a:pt x="55811" y="49828"/>
                </a:cubicBezTo>
                <a:cubicBezTo>
                  <a:pt x="65142" y="46926"/>
                  <a:pt x="86618" y="61883"/>
                  <a:pt x="86618" y="61883"/>
                </a:cubicBezTo>
                <a:cubicBezTo>
                  <a:pt x="95548" y="59382"/>
                  <a:pt x="105147" y="58088"/>
                  <a:pt x="114657" y="58088"/>
                </a:cubicBezTo>
                <a:cubicBezTo>
                  <a:pt x="124167" y="58088"/>
                  <a:pt x="133767" y="59382"/>
                  <a:pt x="142696" y="61883"/>
                </a:cubicBezTo>
                <a:cubicBezTo>
                  <a:pt x="142696" y="61883"/>
                  <a:pt x="164172" y="46881"/>
                  <a:pt x="173504" y="49828"/>
                </a:cubicBezTo>
                <a:cubicBezTo>
                  <a:pt x="179621" y="65321"/>
                  <a:pt x="175826" y="77242"/>
                  <a:pt x="174665" y="80144"/>
                </a:cubicBezTo>
                <a:cubicBezTo>
                  <a:pt x="181808" y="88047"/>
                  <a:pt x="186184" y="94208"/>
                  <a:pt x="186184" y="106442"/>
                </a:cubicBezTo>
                <a:cubicBezTo>
                  <a:pt x="186184" y="149528"/>
                  <a:pt x="159886" y="152966"/>
                  <a:pt x="134928" y="155778"/>
                </a:cubicBezTo>
                <a:cubicBezTo>
                  <a:pt x="139035" y="159306"/>
                  <a:pt x="142518" y="166003"/>
                  <a:pt x="142518" y="176495"/>
                </a:cubicBezTo>
                <a:cubicBezTo>
                  <a:pt x="142518" y="191542"/>
                  <a:pt x="142384" y="210160"/>
                  <a:pt x="142384" y="213821"/>
                </a:cubicBezTo>
                <a:cubicBezTo>
                  <a:pt x="142384" y="216724"/>
                  <a:pt x="144438" y="220251"/>
                  <a:pt x="150108" y="219224"/>
                </a:cubicBezTo>
                <a:cubicBezTo>
                  <a:pt x="194756" y="204401"/>
                  <a:pt x="225028" y="162029"/>
                  <a:pt x="225028" y="112514"/>
                </a:cubicBezTo>
                <a:cubicBezTo>
                  <a:pt x="225028" y="50587"/>
                  <a:pt x="174799" y="3572"/>
                  <a:pt x="112871" y="3572"/>
                </a:cubicBezTo>
                <a:close/>
                <a:moveTo>
                  <a:pt x="46970" y="157564"/>
                </a:moveTo>
                <a:cubicBezTo>
                  <a:pt x="46390" y="158011"/>
                  <a:pt x="46524" y="159038"/>
                  <a:pt x="47283" y="159886"/>
                </a:cubicBezTo>
                <a:cubicBezTo>
                  <a:pt x="47997" y="160600"/>
                  <a:pt x="49024" y="160913"/>
                  <a:pt x="49604" y="160333"/>
                </a:cubicBezTo>
                <a:cubicBezTo>
                  <a:pt x="50185" y="159886"/>
                  <a:pt x="50051" y="158859"/>
                  <a:pt x="49292" y="158011"/>
                </a:cubicBezTo>
                <a:cubicBezTo>
                  <a:pt x="48578" y="157296"/>
                  <a:pt x="47551" y="156984"/>
                  <a:pt x="46970" y="157564"/>
                </a:cubicBezTo>
                <a:close/>
                <a:moveTo>
                  <a:pt x="42148" y="153948"/>
                </a:moveTo>
                <a:cubicBezTo>
                  <a:pt x="41836" y="154528"/>
                  <a:pt x="42282" y="155243"/>
                  <a:pt x="43175" y="155689"/>
                </a:cubicBezTo>
                <a:cubicBezTo>
                  <a:pt x="43889" y="156136"/>
                  <a:pt x="44782" y="156002"/>
                  <a:pt x="45095" y="155377"/>
                </a:cubicBezTo>
                <a:cubicBezTo>
                  <a:pt x="45407" y="154796"/>
                  <a:pt x="44961" y="154082"/>
                  <a:pt x="44068" y="153635"/>
                </a:cubicBezTo>
                <a:cubicBezTo>
                  <a:pt x="43175" y="153367"/>
                  <a:pt x="42461" y="153501"/>
                  <a:pt x="42148" y="153948"/>
                </a:cubicBezTo>
                <a:close/>
                <a:moveTo>
                  <a:pt x="56614" y="169843"/>
                </a:moveTo>
                <a:cubicBezTo>
                  <a:pt x="55900" y="170423"/>
                  <a:pt x="56168" y="171763"/>
                  <a:pt x="57195" y="172611"/>
                </a:cubicBezTo>
                <a:cubicBezTo>
                  <a:pt x="58222" y="173638"/>
                  <a:pt x="59516" y="173772"/>
                  <a:pt x="60097" y="173057"/>
                </a:cubicBezTo>
                <a:cubicBezTo>
                  <a:pt x="60677" y="172477"/>
                  <a:pt x="60409" y="171137"/>
                  <a:pt x="59516" y="170289"/>
                </a:cubicBezTo>
                <a:cubicBezTo>
                  <a:pt x="58534" y="169262"/>
                  <a:pt x="57195" y="169128"/>
                  <a:pt x="56614" y="169843"/>
                </a:cubicBezTo>
                <a:close/>
                <a:moveTo>
                  <a:pt x="51524" y="163279"/>
                </a:moveTo>
                <a:cubicBezTo>
                  <a:pt x="50810" y="163726"/>
                  <a:pt x="50810" y="164887"/>
                  <a:pt x="51524" y="165914"/>
                </a:cubicBezTo>
                <a:cubicBezTo>
                  <a:pt x="52239" y="166941"/>
                  <a:pt x="53444" y="167387"/>
                  <a:pt x="54025" y="166941"/>
                </a:cubicBezTo>
                <a:cubicBezTo>
                  <a:pt x="54739" y="166360"/>
                  <a:pt x="54739" y="165199"/>
                  <a:pt x="54025" y="164172"/>
                </a:cubicBezTo>
                <a:cubicBezTo>
                  <a:pt x="53400" y="163145"/>
                  <a:pt x="52239" y="162699"/>
                  <a:pt x="51524" y="163279"/>
                </a:cubicBezTo>
                <a:close/>
              </a:path>
            </a:pathLst>
          </a:custGeom>
          <a:solidFill>
            <a:srgbClr val="EF4444"/>
          </a:solidFill>
          <a:ln/>
        </p:spPr>
      </p:sp>
      <p:sp>
        <p:nvSpPr>
          <p:cNvPr id="40" name="Text 38"/>
          <p:cNvSpPr/>
          <p:nvPr/>
        </p:nvSpPr>
        <p:spPr>
          <a:xfrm>
            <a:off x="7075170" y="4370070"/>
            <a:ext cx="2057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EFEFE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GitHub Repository</a:t>
            </a:r>
            <a:endParaRPr lang="en-US" sz="1600" dirty="0"/>
          </a:p>
        </p:txBody>
      </p:sp>
      <p:sp>
        <p:nvSpPr>
          <p:cNvPr id="41" name="Text 39"/>
          <p:cNvSpPr/>
          <p:nvPr/>
        </p:nvSpPr>
        <p:spPr>
          <a:xfrm>
            <a:off x="7075170" y="4674870"/>
            <a:ext cx="20097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F8F8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Technical Reproducibility</a:t>
            </a:r>
            <a:endParaRPr lang="en-US" sz="1600" dirty="0"/>
          </a:p>
        </p:txBody>
      </p:sp>
      <p:sp>
        <p:nvSpPr>
          <p:cNvPr id="42" name="Shape 40"/>
          <p:cNvSpPr/>
          <p:nvPr/>
        </p:nvSpPr>
        <p:spPr>
          <a:xfrm>
            <a:off x="6446520" y="507492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152400"/>
                </a:moveTo>
                <a:cubicBezTo>
                  <a:pt x="118256" y="152400"/>
                  <a:pt x="152400" y="118256"/>
                  <a:pt x="152400" y="76200"/>
                </a:cubicBezTo>
                <a:cubicBezTo>
                  <a:pt x="152400" y="34144"/>
                  <a:pt x="118256" y="0"/>
                  <a:pt x="76200" y="0"/>
                </a:cubicBezTo>
                <a:cubicBezTo>
                  <a:pt x="34144" y="0"/>
                  <a:pt x="0" y="34144"/>
                  <a:pt x="0" y="76200"/>
                </a:cubicBezTo>
                <a:cubicBezTo>
                  <a:pt x="0" y="118256"/>
                  <a:pt x="34144" y="152400"/>
                  <a:pt x="76200" y="152400"/>
                </a:cubicBezTo>
                <a:close/>
                <a:moveTo>
                  <a:pt x="101322" y="63311"/>
                </a:moveTo>
                <a:lnTo>
                  <a:pt x="77510" y="101411"/>
                </a:lnTo>
                <a:cubicBezTo>
                  <a:pt x="76260" y="103406"/>
                  <a:pt x="74116" y="104656"/>
                  <a:pt x="71765" y="104775"/>
                </a:cubicBezTo>
                <a:cubicBezTo>
                  <a:pt x="69413" y="104894"/>
                  <a:pt x="67151" y="103823"/>
                  <a:pt x="65752" y="101918"/>
                </a:cubicBezTo>
                <a:lnTo>
                  <a:pt x="51465" y="82867"/>
                </a:lnTo>
                <a:cubicBezTo>
                  <a:pt x="49084" y="79712"/>
                  <a:pt x="49738" y="75248"/>
                  <a:pt x="52894" y="72866"/>
                </a:cubicBezTo>
                <a:cubicBezTo>
                  <a:pt x="56049" y="70485"/>
                  <a:pt x="60514" y="71140"/>
                  <a:pt x="62895" y="74295"/>
                </a:cubicBezTo>
                <a:lnTo>
                  <a:pt x="70931" y="85011"/>
                </a:lnTo>
                <a:lnTo>
                  <a:pt x="89208" y="55751"/>
                </a:lnTo>
                <a:cubicBezTo>
                  <a:pt x="91291" y="52417"/>
                  <a:pt x="95696" y="51375"/>
                  <a:pt x="99060" y="53489"/>
                </a:cubicBezTo>
                <a:cubicBezTo>
                  <a:pt x="102424" y="55602"/>
                  <a:pt x="103436" y="59978"/>
                  <a:pt x="101322" y="63341"/>
                </a:cubicBezTo>
                <a:close/>
              </a:path>
            </a:pathLst>
          </a:custGeom>
          <a:solidFill>
            <a:srgbClr val="EF4444"/>
          </a:solidFill>
          <a:ln/>
        </p:spPr>
      </p:sp>
      <p:sp>
        <p:nvSpPr>
          <p:cNvPr id="43" name="Text 41"/>
          <p:cNvSpPr/>
          <p:nvPr/>
        </p:nvSpPr>
        <p:spPr>
          <a:xfrm>
            <a:off x="6732270" y="5036820"/>
            <a:ext cx="36290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FEFE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SQL Scripts:</a:t>
            </a:r>
            <a:pPr>
              <a:lnSpc>
                <a:spcPct val="130000"/>
              </a:lnSpc>
            </a:pPr>
            <a:r>
              <a:rPr lang="en-US" sz="1200" dirty="0">
                <a:solidFill>
                  <a:srgbClr val="8F8F8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 All analysis queries with documentation</a:t>
            </a:r>
            <a:endParaRPr lang="en-US" sz="1600" dirty="0"/>
          </a:p>
        </p:txBody>
      </p:sp>
      <p:sp>
        <p:nvSpPr>
          <p:cNvPr id="44" name="Shape 42"/>
          <p:cNvSpPr/>
          <p:nvPr/>
        </p:nvSpPr>
        <p:spPr>
          <a:xfrm>
            <a:off x="6446520" y="541782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152400"/>
                </a:moveTo>
                <a:cubicBezTo>
                  <a:pt x="118256" y="152400"/>
                  <a:pt x="152400" y="118256"/>
                  <a:pt x="152400" y="76200"/>
                </a:cubicBezTo>
                <a:cubicBezTo>
                  <a:pt x="152400" y="34144"/>
                  <a:pt x="118256" y="0"/>
                  <a:pt x="76200" y="0"/>
                </a:cubicBezTo>
                <a:cubicBezTo>
                  <a:pt x="34144" y="0"/>
                  <a:pt x="0" y="34144"/>
                  <a:pt x="0" y="76200"/>
                </a:cubicBezTo>
                <a:cubicBezTo>
                  <a:pt x="0" y="118256"/>
                  <a:pt x="34144" y="152400"/>
                  <a:pt x="76200" y="152400"/>
                </a:cubicBezTo>
                <a:close/>
                <a:moveTo>
                  <a:pt x="101322" y="63311"/>
                </a:moveTo>
                <a:lnTo>
                  <a:pt x="77510" y="101411"/>
                </a:lnTo>
                <a:cubicBezTo>
                  <a:pt x="76260" y="103406"/>
                  <a:pt x="74116" y="104656"/>
                  <a:pt x="71765" y="104775"/>
                </a:cubicBezTo>
                <a:cubicBezTo>
                  <a:pt x="69413" y="104894"/>
                  <a:pt x="67151" y="103823"/>
                  <a:pt x="65752" y="101918"/>
                </a:cubicBezTo>
                <a:lnTo>
                  <a:pt x="51465" y="82867"/>
                </a:lnTo>
                <a:cubicBezTo>
                  <a:pt x="49084" y="79712"/>
                  <a:pt x="49738" y="75248"/>
                  <a:pt x="52894" y="72866"/>
                </a:cubicBezTo>
                <a:cubicBezTo>
                  <a:pt x="56049" y="70485"/>
                  <a:pt x="60514" y="71140"/>
                  <a:pt x="62895" y="74295"/>
                </a:cubicBezTo>
                <a:lnTo>
                  <a:pt x="70931" y="85011"/>
                </a:lnTo>
                <a:lnTo>
                  <a:pt x="89208" y="55751"/>
                </a:lnTo>
                <a:cubicBezTo>
                  <a:pt x="91291" y="52417"/>
                  <a:pt x="95696" y="51375"/>
                  <a:pt x="99060" y="53489"/>
                </a:cubicBezTo>
                <a:cubicBezTo>
                  <a:pt x="102424" y="55602"/>
                  <a:pt x="103436" y="59978"/>
                  <a:pt x="101322" y="63341"/>
                </a:cubicBezTo>
                <a:close/>
              </a:path>
            </a:pathLst>
          </a:custGeom>
          <a:solidFill>
            <a:srgbClr val="EF4444"/>
          </a:solidFill>
          <a:ln/>
        </p:spPr>
      </p:sp>
      <p:sp>
        <p:nvSpPr>
          <p:cNvPr id="45" name="Text 43"/>
          <p:cNvSpPr/>
          <p:nvPr/>
        </p:nvSpPr>
        <p:spPr>
          <a:xfrm>
            <a:off x="6732270" y="5379720"/>
            <a:ext cx="29241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FEFE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Data Files:</a:t>
            </a:r>
            <a:pPr>
              <a:lnSpc>
                <a:spcPct val="130000"/>
              </a:lnSpc>
            </a:pPr>
            <a:r>
              <a:rPr lang="en-US" sz="1200" dirty="0">
                <a:solidFill>
                  <a:srgbClr val="8F8F8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 Sample datasets for replication</a:t>
            </a:r>
            <a:endParaRPr lang="en-US" sz="1600" dirty="0"/>
          </a:p>
        </p:txBody>
      </p:sp>
      <p:sp>
        <p:nvSpPr>
          <p:cNvPr id="46" name="Shape 44"/>
          <p:cNvSpPr/>
          <p:nvPr/>
        </p:nvSpPr>
        <p:spPr>
          <a:xfrm>
            <a:off x="6446520" y="576072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152400"/>
                </a:moveTo>
                <a:cubicBezTo>
                  <a:pt x="118256" y="152400"/>
                  <a:pt x="152400" y="118256"/>
                  <a:pt x="152400" y="76200"/>
                </a:cubicBezTo>
                <a:cubicBezTo>
                  <a:pt x="152400" y="34144"/>
                  <a:pt x="118256" y="0"/>
                  <a:pt x="76200" y="0"/>
                </a:cubicBezTo>
                <a:cubicBezTo>
                  <a:pt x="34144" y="0"/>
                  <a:pt x="0" y="34144"/>
                  <a:pt x="0" y="76200"/>
                </a:cubicBezTo>
                <a:cubicBezTo>
                  <a:pt x="0" y="118256"/>
                  <a:pt x="34144" y="152400"/>
                  <a:pt x="76200" y="152400"/>
                </a:cubicBezTo>
                <a:close/>
                <a:moveTo>
                  <a:pt x="101322" y="63311"/>
                </a:moveTo>
                <a:lnTo>
                  <a:pt x="77510" y="101411"/>
                </a:lnTo>
                <a:cubicBezTo>
                  <a:pt x="76260" y="103406"/>
                  <a:pt x="74116" y="104656"/>
                  <a:pt x="71765" y="104775"/>
                </a:cubicBezTo>
                <a:cubicBezTo>
                  <a:pt x="69413" y="104894"/>
                  <a:pt x="67151" y="103823"/>
                  <a:pt x="65752" y="101918"/>
                </a:cubicBezTo>
                <a:lnTo>
                  <a:pt x="51465" y="82867"/>
                </a:lnTo>
                <a:cubicBezTo>
                  <a:pt x="49084" y="79712"/>
                  <a:pt x="49738" y="75248"/>
                  <a:pt x="52894" y="72866"/>
                </a:cubicBezTo>
                <a:cubicBezTo>
                  <a:pt x="56049" y="70485"/>
                  <a:pt x="60514" y="71140"/>
                  <a:pt x="62895" y="74295"/>
                </a:cubicBezTo>
                <a:lnTo>
                  <a:pt x="70931" y="85011"/>
                </a:lnTo>
                <a:lnTo>
                  <a:pt x="89208" y="55751"/>
                </a:lnTo>
                <a:cubicBezTo>
                  <a:pt x="91291" y="52417"/>
                  <a:pt x="95696" y="51375"/>
                  <a:pt x="99060" y="53489"/>
                </a:cubicBezTo>
                <a:cubicBezTo>
                  <a:pt x="102424" y="55602"/>
                  <a:pt x="103436" y="59978"/>
                  <a:pt x="101322" y="63341"/>
                </a:cubicBezTo>
                <a:close/>
              </a:path>
            </a:pathLst>
          </a:custGeom>
          <a:solidFill>
            <a:srgbClr val="EF4444"/>
          </a:solidFill>
          <a:ln/>
        </p:spPr>
      </p:sp>
      <p:sp>
        <p:nvSpPr>
          <p:cNvPr id="47" name="Text 45"/>
          <p:cNvSpPr/>
          <p:nvPr/>
        </p:nvSpPr>
        <p:spPr>
          <a:xfrm>
            <a:off x="6732270" y="5722620"/>
            <a:ext cx="32099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FEFE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README:</a:t>
            </a:r>
            <a:pPr>
              <a:lnSpc>
                <a:spcPct val="130000"/>
              </a:lnSpc>
            </a:pPr>
            <a:r>
              <a:rPr lang="en-US" sz="1200" dirty="0">
                <a:solidFill>
                  <a:srgbClr val="8F8F8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 Setup instructions and methodology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19191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381000"/>
            <a:ext cx="114966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spc="53" kern="0" dirty="0">
                <a:solidFill>
                  <a:srgbClr val="6366F1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DATA OVERVIEW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81000" y="647700"/>
            <a:ext cx="116586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600" b="1" dirty="0">
                <a:solidFill>
                  <a:srgbClr val="EFEFE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Data Foundation: 20K Booking Records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84810" y="1337310"/>
            <a:ext cx="6903720" cy="5132070"/>
          </a:xfrm>
          <a:custGeom>
            <a:avLst/>
            <a:gdLst/>
            <a:ahLst/>
            <a:cxnLst/>
            <a:rect l="l" t="t" r="r" b="b"/>
            <a:pathLst>
              <a:path w="6903720" h="5132070">
                <a:moveTo>
                  <a:pt x="114291" y="0"/>
                </a:moveTo>
                <a:lnTo>
                  <a:pt x="6789429" y="0"/>
                </a:lnTo>
                <a:cubicBezTo>
                  <a:pt x="6852550" y="0"/>
                  <a:pt x="6903720" y="51170"/>
                  <a:pt x="6903720" y="114291"/>
                </a:cubicBezTo>
                <a:lnTo>
                  <a:pt x="6903720" y="5017779"/>
                </a:lnTo>
                <a:cubicBezTo>
                  <a:pt x="6903720" y="5080900"/>
                  <a:pt x="6852550" y="5132070"/>
                  <a:pt x="6789429" y="5132070"/>
                </a:cubicBezTo>
                <a:lnTo>
                  <a:pt x="114291" y="5132070"/>
                </a:lnTo>
                <a:cubicBezTo>
                  <a:pt x="51170" y="5132070"/>
                  <a:pt x="0" y="5080900"/>
                  <a:pt x="0" y="5017779"/>
                </a:cubicBezTo>
                <a:lnTo>
                  <a:pt x="0" y="114291"/>
                </a:lnTo>
                <a:cubicBezTo>
                  <a:pt x="0" y="51170"/>
                  <a:pt x="51170" y="0"/>
                  <a:pt x="114291" y="0"/>
                </a:cubicBezTo>
                <a:close/>
              </a:path>
            </a:pathLst>
          </a:custGeom>
          <a:solidFill>
            <a:srgbClr val="262626"/>
          </a:solidFill>
          <a:ln w="10160">
            <a:solidFill>
              <a:srgbClr val="333333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617220" y="1569720"/>
            <a:ext cx="65341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FEFE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Dataset Schema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617220" y="204597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38100" y="0"/>
                </a:moveTo>
                <a:lnTo>
                  <a:pt x="38100" y="0"/>
                </a:lnTo>
                <a:cubicBezTo>
                  <a:pt x="59128" y="0"/>
                  <a:pt x="76200" y="17072"/>
                  <a:pt x="76200" y="38100"/>
                </a:cubicBezTo>
                <a:lnTo>
                  <a:pt x="76200" y="38100"/>
                </a:lnTo>
                <a:cubicBezTo>
                  <a:pt x="76200" y="59128"/>
                  <a:pt x="59128" y="76200"/>
                  <a:pt x="38100" y="76200"/>
                </a:cubicBezTo>
                <a:lnTo>
                  <a:pt x="38100" y="76200"/>
                </a:lnTo>
                <a:cubicBezTo>
                  <a:pt x="17072" y="76200"/>
                  <a:pt x="0" y="59128"/>
                  <a:pt x="0" y="381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6366F1"/>
          </a:solidFill>
          <a:ln/>
        </p:spPr>
      </p:sp>
      <p:sp>
        <p:nvSpPr>
          <p:cNvPr id="7" name="Text 5"/>
          <p:cNvSpPr/>
          <p:nvPr/>
        </p:nvSpPr>
        <p:spPr>
          <a:xfrm>
            <a:off x="769620" y="1988820"/>
            <a:ext cx="779462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EFEFE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Booking_ID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1558607" y="2007870"/>
            <a:ext cx="89535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8F8F8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Unique identifier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3912076" y="204597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38100" y="0"/>
                </a:moveTo>
                <a:lnTo>
                  <a:pt x="38100" y="0"/>
                </a:lnTo>
                <a:cubicBezTo>
                  <a:pt x="59128" y="0"/>
                  <a:pt x="76200" y="17072"/>
                  <a:pt x="76200" y="38100"/>
                </a:cubicBezTo>
                <a:lnTo>
                  <a:pt x="76200" y="38100"/>
                </a:lnTo>
                <a:cubicBezTo>
                  <a:pt x="76200" y="59128"/>
                  <a:pt x="59128" y="76200"/>
                  <a:pt x="38100" y="76200"/>
                </a:cubicBezTo>
                <a:lnTo>
                  <a:pt x="38100" y="76200"/>
                </a:lnTo>
                <a:cubicBezTo>
                  <a:pt x="17072" y="76200"/>
                  <a:pt x="0" y="59128"/>
                  <a:pt x="0" y="381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6366F1"/>
          </a:solidFill>
          <a:ln/>
        </p:spPr>
      </p:sp>
      <p:sp>
        <p:nvSpPr>
          <p:cNvPr id="10" name="Text 8"/>
          <p:cNvSpPr/>
          <p:nvPr/>
        </p:nvSpPr>
        <p:spPr>
          <a:xfrm>
            <a:off x="4064476" y="1988820"/>
            <a:ext cx="360363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EFEFE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Date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4434364" y="2007870"/>
            <a:ext cx="71437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8F8F8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Booking date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617220" y="235077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38100" y="0"/>
                </a:moveTo>
                <a:lnTo>
                  <a:pt x="38100" y="0"/>
                </a:lnTo>
                <a:cubicBezTo>
                  <a:pt x="59128" y="0"/>
                  <a:pt x="76200" y="17072"/>
                  <a:pt x="76200" y="38100"/>
                </a:cubicBezTo>
                <a:lnTo>
                  <a:pt x="76200" y="38100"/>
                </a:lnTo>
                <a:cubicBezTo>
                  <a:pt x="76200" y="59128"/>
                  <a:pt x="59128" y="76200"/>
                  <a:pt x="38100" y="76200"/>
                </a:cubicBezTo>
                <a:lnTo>
                  <a:pt x="38100" y="76200"/>
                </a:lnTo>
                <a:cubicBezTo>
                  <a:pt x="17072" y="76200"/>
                  <a:pt x="0" y="59128"/>
                  <a:pt x="0" y="381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6366F1"/>
          </a:solidFill>
          <a:ln/>
        </p:spPr>
      </p:sp>
      <p:sp>
        <p:nvSpPr>
          <p:cNvPr id="13" name="Text 11"/>
          <p:cNvSpPr/>
          <p:nvPr/>
        </p:nvSpPr>
        <p:spPr>
          <a:xfrm>
            <a:off x="769620" y="2293620"/>
            <a:ext cx="379254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EFEFE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Time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1158399" y="2312670"/>
            <a:ext cx="102870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8F8F8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Booking timestamp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3912076" y="235077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38100" y="0"/>
                </a:moveTo>
                <a:lnTo>
                  <a:pt x="38100" y="0"/>
                </a:lnTo>
                <a:cubicBezTo>
                  <a:pt x="59128" y="0"/>
                  <a:pt x="76200" y="17072"/>
                  <a:pt x="76200" y="38100"/>
                </a:cubicBezTo>
                <a:lnTo>
                  <a:pt x="76200" y="38100"/>
                </a:lnTo>
                <a:cubicBezTo>
                  <a:pt x="76200" y="59128"/>
                  <a:pt x="59128" y="76200"/>
                  <a:pt x="38100" y="76200"/>
                </a:cubicBezTo>
                <a:lnTo>
                  <a:pt x="38100" y="76200"/>
                </a:lnTo>
                <a:cubicBezTo>
                  <a:pt x="17072" y="76200"/>
                  <a:pt x="0" y="59128"/>
                  <a:pt x="0" y="381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6366F1"/>
          </a:solidFill>
          <a:ln/>
        </p:spPr>
      </p:sp>
      <p:sp>
        <p:nvSpPr>
          <p:cNvPr id="16" name="Text 14"/>
          <p:cNvSpPr/>
          <p:nvPr/>
        </p:nvSpPr>
        <p:spPr>
          <a:xfrm>
            <a:off x="4064476" y="2293620"/>
            <a:ext cx="1047274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EFEFE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Booking_Status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5121275" y="2312670"/>
            <a:ext cx="100012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8F8F8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Success/Canceled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617220" y="265557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38100" y="0"/>
                </a:moveTo>
                <a:lnTo>
                  <a:pt x="38100" y="0"/>
                </a:lnTo>
                <a:cubicBezTo>
                  <a:pt x="59128" y="0"/>
                  <a:pt x="76200" y="17072"/>
                  <a:pt x="76200" y="38100"/>
                </a:cubicBezTo>
                <a:lnTo>
                  <a:pt x="76200" y="38100"/>
                </a:lnTo>
                <a:cubicBezTo>
                  <a:pt x="76200" y="59128"/>
                  <a:pt x="59128" y="76200"/>
                  <a:pt x="38100" y="76200"/>
                </a:cubicBezTo>
                <a:lnTo>
                  <a:pt x="38100" y="76200"/>
                </a:lnTo>
                <a:cubicBezTo>
                  <a:pt x="17072" y="76200"/>
                  <a:pt x="0" y="59128"/>
                  <a:pt x="0" y="381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6366F1"/>
          </a:solidFill>
          <a:ln/>
        </p:spPr>
      </p:sp>
      <p:sp>
        <p:nvSpPr>
          <p:cNvPr id="19" name="Text 17"/>
          <p:cNvSpPr/>
          <p:nvPr/>
        </p:nvSpPr>
        <p:spPr>
          <a:xfrm>
            <a:off x="769620" y="2598420"/>
            <a:ext cx="883761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EFEFE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Customer_ID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1662906" y="2617470"/>
            <a:ext cx="106680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8F8F8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Customer reference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3912076" y="265557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38100" y="0"/>
                </a:moveTo>
                <a:lnTo>
                  <a:pt x="38100" y="0"/>
                </a:lnTo>
                <a:cubicBezTo>
                  <a:pt x="59128" y="0"/>
                  <a:pt x="76200" y="17072"/>
                  <a:pt x="76200" y="38100"/>
                </a:cubicBezTo>
                <a:lnTo>
                  <a:pt x="76200" y="38100"/>
                </a:lnTo>
                <a:cubicBezTo>
                  <a:pt x="76200" y="59128"/>
                  <a:pt x="59128" y="76200"/>
                  <a:pt x="38100" y="76200"/>
                </a:cubicBezTo>
                <a:lnTo>
                  <a:pt x="38100" y="76200"/>
                </a:lnTo>
                <a:cubicBezTo>
                  <a:pt x="17072" y="76200"/>
                  <a:pt x="0" y="59128"/>
                  <a:pt x="0" y="381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6366F1"/>
          </a:solidFill>
          <a:ln/>
        </p:spPr>
      </p:sp>
      <p:sp>
        <p:nvSpPr>
          <p:cNvPr id="22" name="Text 20"/>
          <p:cNvSpPr/>
          <p:nvPr/>
        </p:nvSpPr>
        <p:spPr>
          <a:xfrm>
            <a:off x="4064476" y="2598420"/>
            <a:ext cx="91567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EFEFE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Vehicle_Type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4989671" y="2617470"/>
            <a:ext cx="87630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8F8F8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Auto, Prime, etc.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617220" y="296037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38100" y="0"/>
                </a:moveTo>
                <a:lnTo>
                  <a:pt x="38100" y="0"/>
                </a:lnTo>
                <a:cubicBezTo>
                  <a:pt x="59128" y="0"/>
                  <a:pt x="76200" y="17072"/>
                  <a:pt x="76200" y="38100"/>
                </a:cubicBezTo>
                <a:lnTo>
                  <a:pt x="76200" y="38100"/>
                </a:lnTo>
                <a:cubicBezTo>
                  <a:pt x="76200" y="59128"/>
                  <a:pt x="59128" y="76200"/>
                  <a:pt x="38100" y="76200"/>
                </a:cubicBezTo>
                <a:lnTo>
                  <a:pt x="38100" y="76200"/>
                </a:lnTo>
                <a:cubicBezTo>
                  <a:pt x="17072" y="76200"/>
                  <a:pt x="0" y="59128"/>
                  <a:pt x="0" y="381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6366F1"/>
          </a:solidFill>
          <a:ln/>
        </p:spPr>
      </p:sp>
      <p:sp>
        <p:nvSpPr>
          <p:cNvPr id="25" name="Text 23"/>
          <p:cNvSpPr/>
          <p:nvPr/>
        </p:nvSpPr>
        <p:spPr>
          <a:xfrm>
            <a:off x="769620" y="2903220"/>
            <a:ext cx="110363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EFEFE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Pickup_Location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1882775" y="2922270"/>
            <a:ext cx="64770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8F8F8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Origin point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3912076" y="296037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38100" y="0"/>
                </a:moveTo>
                <a:lnTo>
                  <a:pt x="38100" y="0"/>
                </a:lnTo>
                <a:cubicBezTo>
                  <a:pt x="59128" y="0"/>
                  <a:pt x="76200" y="17072"/>
                  <a:pt x="76200" y="38100"/>
                </a:cubicBezTo>
                <a:lnTo>
                  <a:pt x="76200" y="38100"/>
                </a:lnTo>
                <a:cubicBezTo>
                  <a:pt x="76200" y="59128"/>
                  <a:pt x="59128" y="76200"/>
                  <a:pt x="38100" y="76200"/>
                </a:cubicBezTo>
                <a:lnTo>
                  <a:pt x="38100" y="76200"/>
                </a:lnTo>
                <a:cubicBezTo>
                  <a:pt x="17072" y="76200"/>
                  <a:pt x="0" y="59128"/>
                  <a:pt x="0" y="381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6366F1"/>
          </a:solidFill>
          <a:ln/>
        </p:spPr>
      </p:sp>
      <p:sp>
        <p:nvSpPr>
          <p:cNvPr id="28" name="Text 26"/>
          <p:cNvSpPr/>
          <p:nvPr/>
        </p:nvSpPr>
        <p:spPr>
          <a:xfrm>
            <a:off x="4064476" y="2903220"/>
            <a:ext cx="9842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EFEFE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Drop_Location</a:t>
            </a: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5058251" y="2922270"/>
            <a:ext cx="91440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8F8F8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Destination point</a:t>
            </a: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617220" y="326517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38100" y="0"/>
                </a:moveTo>
                <a:lnTo>
                  <a:pt x="38100" y="0"/>
                </a:lnTo>
                <a:cubicBezTo>
                  <a:pt x="59128" y="0"/>
                  <a:pt x="76200" y="17072"/>
                  <a:pt x="76200" y="38100"/>
                </a:cubicBezTo>
                <a:lnTo>
                  <a:pt x="76200" y="38100"/>
                </a:lnTo>
                <a:cubicBezTo>
                  <a:pt x="76200" y="59128"/>
                  <a:pt x="59128" y="76200"/>
                  <a:pt x="38100" y="76200"/>
                </a:cubicBezTo>
                <a:lnTo>
                  <a:pt x="38100" y="76200"/>
                </a:lnTo>
                <a:cubicBezTo>
                  <a:pt x="17072" y="76200"/>
                  <a:pt x="0" y="59128"/>
                  <a:pt x="0" y="381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97316"/>
          </a:solidFill>
          <a:ln/>
        </p:spPr>
      </p:sp>
      <p:sp>
        <p:nvSpPr>
          <p:cNvPr id="31" name="Text 29"/>
          <p:cNvSpPr/>
          <p:nvPr/>
        </p:nvSpPr>
        <p:spPr>
          <a:xfrm>
            <a:off x="769620" y="3208020"/>
            <a:ext cx="490379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EFEFE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V_TAT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1269524" y="3227070"/>
            <a:ext cx="100965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8F8F8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Vehicle turnaround</a:t>
            </a:r>
            <a:endParaRPr lang="en-US" sz="1600" dirty="0"/>
          </a:p>
        </p:txBody>
      </p:sp>
      <p:sp>
        <p:nvSpPr>
          <p:cNvPr id="33" name="Shape 31"/>
          <p:cNvSpPr/>
          <p:nvPr/>
        </p:nvSpPr>
        <p:spPr>
          <a:xfrm>
            <a:off x="3912076" y="326517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38100" y="0"/>
                </a:moveTo>
                <a:lnTo>
                  <a:pt x="38100" y="0"/>
                </a:lnTo>
                <a:cubicBezTo>
                  <a:pt x="59128" y="0"/>
                  <a:pt x="76200" y="17072"/>
                  <a:pt x="76200" y="38100"/>
                </a:cubicBezTo>
                <a:lnTo>
                  <a:pt x="76200" y="38100"/>
                </a:lnTo>
                <a:cubicBezTo>
                  <a:pt x="76200" y="59128"/>
                  <a:pt x="59128" y="76200"/>
                  <a:pt x="38100" y="76200"/>
                </a:cubicBezTo>
                <a:lnTo>
                  <a:pt x="38100" y="76200"/>
                </a:lnTo>
                <a:cubicBezTo>
                  <a:pt x="17072" y="76200"/>
                  <a:pt x="0" y="59128"/>
                  <a:pt x="0" y="381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97316"/>
          </a:solidFill>
          <a:ln/>
        </p:spPr>
      </p:sp>
      <p:sp>
        <p:nvSpPr>
          <p:cNvPr id="34" name="Text 32"/>
          <p:cNvSpPr/>
          <p:nvPr/>
        </p:nvSpPr>
        <p:spPr>
          <a:xfrm>
            <a:off x="4064476" y="3208020"/>
            <a:ext cx="493871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EFEFE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C_TAT</a:t>
            </a:r>
            <a:endParaRPr lang="en-US" sz="1600" dirty="0"/>
          </a:p>
        </p:txBody>
      </p:sp>
      <p:sp>
        <p:nvSpPr>
          <p:cNvPr id="35" name="Text 33"/>
          <p:cNvSpPr/>
          <p:nvPr/>
        </p:nvSpPr>
        <p:spPr>
          <a:xfrm>
            <a:off x="4567872" y="3227070"/>
            <a:ext cx="113347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8F8F8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Customer turnaround</a:t>
            </a:r>
            <a:endParaRPr lang="en-US" sz="1600" dirty="0"/>
          </a:p>
        </p:txBody>
      </p:sp>
      <p:sp>
        <p:nvSpPr>
          <p:cNvPr id="36" name="Shape 34"/>
          <p:cNvSpPr/>
          <p:nvPr/>
        </p:nvSpPr>
        <p:spPr>
          <a:xfrm>
            <a:off x="617220" y="356997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38100" y="0"/>
                </a:moveTo>
                <a:lnTo>
                  <a:pt x="38100" y="0"/>
                </a:lnTo>
                <a:cubicBezTo>
                  <a:pt x="59128" y="0"/>
                  <a:pt x="76200" y="17072"/>
                  <a:pt x="76200" y="38100"/>
                </a:cubicBezTo>
                <a:lnTo>
                  <a:pt x="76200" y="38100"/>
                </a:lnTo>
                <a:cubicBezTo>
                  <a:pt x="76200" y="59128"/>
                  <a:pt x="59128" y="76200"/>
                  <a:pt x="38100" y="76200"/>
                </a:cubicBezTo>
                <a:lnTo>
                  <a:pt x="38100" y="76200"/>
                </a:lnTo>
                <a:cubicBezTo>
                  <a:pt x="17072" y="76200"/>
                  <a:pt x="0" y="59128"/>
                  <a:pt x="0" y="381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EF4444"/>
          </a:solidFill>
          <a:ln/>
        </p:spPr>
      </p:sp>
      <p:sp>
        <p:nvSpPr>
          <p:cNvPr id="37" name="Text 35"/>
          <p:cNvSpPr/>
          <p:nvPr/>
        </p:nvSpPr>
        <p:spPr>
          <a:xfrm>
            <a:off x="769620" y="3512820"/>
            <a:ext cx="1070293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EFEFE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Canceled_Rides</a:t>
            </a:r>
            <a:endParaRPr lang="en-US" sz="1600" dirty="0"/>
          </a:p>
        </p:txBody>
      </p:sp>
      <p:sp>
        <p:nvSpPr>
          <p:cNvPr id="38" name="Text 36"/>
          <p:cNvSpPr/>
          <p:nvPr/>
        </p:nvSpPr>
        <p:spPr>
          <a:xfrm>
            <a:off x="1849438" y="3531870"/>
            <a:ext cx="101917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8F8F8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By customer/driver</a:t>
            </a:r>
            <a:endParaRPr lang="en-US" sz="1600" dirty="0"/>
          </a:p>
        </p:txBody>
      </p:sp>
      <p:sp>
        <p:nvSpPr>
          <p:cNvPr id="39" name="Shape 37"/>
          <p:cNvSpPr/>
          <p:nvPr/>
        </p:nvSpPr>
        <p:spPr>
          <a:xfrm>
            <a:off x="3912076" y="356997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38100" y="0"/>
                </a:moveTo>
                <a:lnTo>
                  <a:pt x="38100" y="0"/>
                </a:lnTo>
                <a:cubicBezTo>
                  <a:pt x="59128" y="0"/>
                  <a:pt x="76200" y="17072"/>
                  <a:pt x="76200" y="38100"/>
                </a:cubicBezTo>
                <a:lnTo>
                  <a:pt x="76200" y="38100"/>
                </a:lnTo>
                <a:cubicBezTo>
                  <a:pt x="76200" y="59128"/>
                  <a:pt x="59128" y="76200"/>
                  <a:pt x="38100" y="76200"/>
                </a:cubicBezTo>
                <a:lnTo>
                  <a:pt x="38100" y="76200"/>
                </a:lnTo>
                <a:cubicBezTo>
                  <a:pt x="17072" y="76200"/>
                  <a:pt x="0" y="59128"/>
                  <a:pt x="0" y="381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EF4444"/>
          </a:solidFill>
          <a:ln/>
        </p:spPr>
      </p:sp>
      <p:sp>
        <p:nvSpPr>
          <p:cNvPr id="40" name="Text 38"/>
          <p:cNvSpPr/>
          <p:nvPr/>
        </p:nvSpPr>
        <p:spPr>
          <a:xfrm>
            <a:off x="4064476" y="3512820"/>
            <a:ext cx="1185069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EFEFE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Incomplete_Rides</a:t>
            </a:r>
            <a:endParaRPr lang="en-US" sz="1600" dirty="0"/>
          </a:p>
        </p:txBody>
      </p:sp>
      <p:sp>
        <p:nvSpPr>
          <p:cNvPr id="41" name="Text 39"/>
          <p:cNvSpPr/>
          <p:nvPr/>
        </p:nvSpPr>
        <p:spPr>
          <a:xfrm>
            <a:off x="5259070" y="3531870"/>
            <a:ext cx="82867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8F8F8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Failure tracking</a:t>
            </a:r>
            <a:endParaRPr lang="en-US" sz="1600" dirty="0"/>
          </a:p>
        </p:txBody>
      </p:sp>
      <p:sp>
        <p:nvSpPr>
          <p:cNvPr id="42" name="Shape 40"/>
          <p:cNvSpPr/>
          <p:nvPr/>
        </p:nvSpPr>
        <p:spPr>
          <a:xfrm>
            <a:off x="617220" y="387477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38100" y="0"/>
                </a:moveTo>
                <a:lnTo>
                  <a:pt x="38100" y="0"/>
                </a:lnTo>
                <a:cubicBezTo>
                  <a:pt x="59128" y="0"/>
                  <a:pt x="76200" y="17072"/>
                  <a:pt x="76200" y="38100"/>
                </a:cubicBezTo>
                <a:lnTo>
                  <a:pt x="76200" y="38100"/>
                </a:lnTo>
                <a:cubicBezTo>
                  <a:pt x="76200" y="59128"/>
                  <a:pt x="59128" y="76200"/>
                  <a:pt x="38100" y="76200"/>
                </a:cubicBezTo>
                <a:lnTo>
                  <a:pt x="38100" y="76200"/>
                </a:lnTo>
                <a:cubicBezTo>
                  <a:pt x="17072" y="76200"/>
                  <a:pt x="0" y="59128"/>
                  <a:pt x="0" y="381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22C55E"/>
          </a:solidFill>
          <a:ln/>
        </p:spPr>
      </p:sp>
      <p:sp>
        <p:nvSpPr>
          <p:cNvPr id="43" name="Text 41"/>
          <p:cNvSpPr/>
          <p:nvPr/>
        </p:nvSpPr>
        <p:spPr>
          <a:xfrm>
            <a:off x="769620" y="3817620"/>
            <a:ext cx="9969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EFEFE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Booking_Value</a:t>
            </a:r>
            <a:endParaRPr lang="en-US" sz="1600" dirty="0"/>
          </a:p>
        </p:txBody>
      </p:sp>
      <p:sp>
        <p:nvSpPr>
          <p:cNvPr id="44" name="Text 42"/>
          <p:cNvSpPr/>
          <p:nvPr/>
        </p:nvSpPr>
        <p:spPr>
          <a:xfrm>
            <a:off x="1776095" y="3836670"/>
            <a:ext cx="89535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8F8F8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Revenue per ride</a:t>
            </a:r>
            <a:endParaRPr lang="en-US" sz="1600" dirty="0"/>
          </a:p>
        </p:txBody>
      </p:sp>
      <p:sp>
        <p:nvSpPr>
          <p:cNvPr id="45" name="Shape 43"/>
          <p:cNvSpPr/>
          <p:nvPr/>
        </p:nvSpPr>
        <p:spPr>
          <a:xfrm>
            <a:off x="3912076" y="387477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38100" y="0"/>
                </a:moveTo>
                <a:lnTo>
                  <a:pt x="38100" y="0"/>
                </a:lnTo>
                <a:cubicBezTo>
                  <a:pt x="59128" y="0"/>
                  <a:pt x="76200" y="17072"/>
                  <a:pt x="76200" y="38100"/>
                </a:cubicBezTo>
                <a:lnTo>
                  <a:pt x="76200" y="38100"/>
                </a:lnTo>
                <a:cubicBezTo>
                  <a:pt x="76200" y="59128"/>
                  <a:pt x="59128" y="76200"/>
                  <a:pt x="38100" y="76200"/>
                </a:cubicBezTo>
                <a:lnTo>
                  <a:pt x="38100" y="76200"/>
                </a:lnTo>
                <a:cubicBezTo>
                  <a:pt x="17072" y="76200"/>
                  <a:pt x="0" y="59128"/>
                  <a:pt x="0" y="381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22C55E"/>
          </a:solidFill>
          <a:ln/>
        </p:spPr>
      </p:sp>
      <p:sp>
        <p:nvSpPr>
          <p:cNvPr id="46" name="Text 44"/>
          <p:cNvSpPr/>
          <p:nvPr/>
        </p:nvSpPr>
        <p:spPr>
          <a:xfrm>
            <a:off x="4064476" y="3817620"/>
            <a:ext cx="1168718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EFEFE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Payment_Method</a:t>
            </a:r>
            <a:endParaRPr lang="en-US" sz="1600" dirty="0"/>
          </a:p>
        </p:txBody>
      </p:sp>
      <p:sp>
        <p:nvSpPr>
          <p:cNvPr id="47" name="Text 45"/>
          <p:cNvSpPr/>
          <p:nvPr/>
        </p:nvSpPr>
        <p:spPr>
          <a:xfrm>
            <a:off x="5242719" y="3836670"/>
            <a:ext cx="81915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8F8F8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Cash/Card/UPI</a:t>
            </a:r>
            <a:endParaRPr lang="en-US" sz="1600" dirty="0"/>
          </a:p>
        </p:txBody>
      </p:sp>
      <p:sp>
        <p:nvSpPr>
          <p:cNvPr id="48" name="Shape 46"/>
          <p:cNvSpPr/>
          <p:nvPr/>
        </p:nvSpPr>
        <p:spPr>
          <a:xfrm>
            <a:off x="617220" y="417957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38100" y="0"/>
                </a:moveTo>
                <a:lnTo>
                  <a:pt x="38100" y="0"/>
                </a:lnTo>
                <a:cubicBezTo>
                  <a:pt x="59128" y="0"/>
                  <a:pt x="76200" y="17072"/>
                  <a:pt x="76200" y="38100"/>
                </a:cubicBezTo>
                <a:lnTo>
                  <a:pt x="76200" y="38100"/>
                </a:lnTo>
                <a:cubicBezTo>
                  <a:pt x="76200" y="59128"/>
                  <a:pt x="59128" y="76200"/>
                  <a:pt x="38100" y="76200"/>
                </a:cubicBezTo>
                <a:lnTo>
                  <a:pt x="38100" y="76200"/>
                </a:lnTo>
                <a:cubicBezTo>
                  <a:pt x="17072" y="76200"/>
                  <a:pt x="0" y="59128"/>
                  <a:pt x="0" y="381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22C55E"/>
          </a:solidFill>
          <a:ln/>
        </p:spPr>
      </p:sp>
      <p:sp>
        <p:nvSpPr>
          <p:cNvPr id="49" name="Text 47"/>
          <p:cNvSpPr/>
          <p:nvPr/>
        </p:nvSpPr>
        <p:spPr>
          <a:xfrm>
            <a:off x="769620" y="4122420"/>
            <a:ext cx="964248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EFEFE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Ride_Distance</a:t>
            </a:r>
            <a:endParaRPr lang="en-US" sz="1600" dirty="0"/>
          </a:p>
        </p:txBody>
      </p:sp>
      <p:sp>
        <p:nvSpPr>
          <p:cNvPr id="50" name="Text 48"/>
          <p:cNvSpPr/>
          <p:nvPr/>
        </p:nvSpPr>
        <p:spPr>
          <a:xfrm>
            <a:off x="1743393" y="4141470"/>
            <a:ext cx="65722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8F8F8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KM traveled</a:t>
            </a:r>
            <a:endParaRPr lang="en-US" sz="1600" dirty="0"/>
          </a:p>
        </p:txBody>
      </p:sp>
      <p:sp>
        <p:nvSpPr>
          <p:cNvPr id="51" name="Shape 49"/>
          <p:cNvSpPr/>
          <p:nvPr/>
        </p:nvSpPr>
        <p:spPr>
          <a:xfrm>
            <a:off x="3912076" y="417957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38100" y="0"/>
                </a:moveTo>
                <a:lnTo>
                  <a:pt x="38100" y="0"/>
                </a:lnTo>
                <a:cubicBezTo>
                  <a:pt x="59128" y="0"/>
                  <a:pt x="76200" y="17072"/>
                  <a:pt x="76200" y="38100"/>
                </a:cubicBezTo>
                <a:lnTo>
                  <a:pt x="76200" y="38100"/>
                </a:lnTo>
                <a:cubicBezTo>
                  <a:pt x="76200" y="59128"/>
                  <a:pt x="59128" y="76200"/>
                  <a:pt x="38100" y="76200"/>
                </a:cubicBezTo>
                <a:lnTo>
                  <a:pt x="38100" y="76200"/>
                </a:lnTo>
                <a:cubicBezTo>
                  <a:pt x="17072" y="76200"/>
                  <a:pt x="0" y="59128"/>
                  <a:pt x="0" y="381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8F8F8F"/>
          </a:solidFill>
          <a:ln/>
        </p:spPr>
      </p:sp>
      <p:sp>
        <p:nvSpPr>
          <p:cNvPr id="52" name="Text 50"/>
          <p:cNvSpPr/>
          <p:nvPr/>
        </p:nvSpPr>
        <p:spPr>
          <a:xfrm>
            <a:off x="4064476" y="4122420"/>
            <a:ext cx="53784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EFEFE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Ratings</a:t>
            </a:r>
            <a:endParaRPr lang="en-US" sz="1600" dirty="0"/>
          </a:p>
        </p:txBody>
      </p:sp>
      <p:sp>
        <p:nvSpPr>
          <p:cNvPr id="53" name="Text 51"/>
          <p:cNvSpPr/>
          <p:nvPr/>
        </p:nvSpPr>
        <p:spPr>
          <a:xfrm>
            <a:off x="4611846" y="4141470"/>
            <a:ext cx="990600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8F8F8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Driver &amp; Customer</a:t>
            </a:r>
            <a:endParaRPr lang="en-US" sz="1600" dirty="0"/>
          </a:p>
        </p:txBody>
      </p:sp>
      <p:sp>
        <p:nvSpPr>
          <p:cNvPr id="54" name="Shape 52"/>
          <p:cNvSpPr/>
          <p:nvPr/>
        </p:nvSpPr>
        <p:spPr>
          <a:xfrm>
            <a:off x="7523163" y="1337310"/>
            <a:ext cx="4284345" cy="2646045"/>
          </a:xfrm>
          <a:custGeom>
            <a:avLst/>
            <a:gdLst/>
            <a:ahLst/>
            <a:cxnLst/>
            <a:rect l="l" t="t" r="r" b="b"/>
            <a:pathLst>
              <a:path w="4284345" h="2646045">
                <a:moveTo>
                  <a:pt x="114309" y="0"/>
                </a:moveTo>
                <a:lnTo>
                  <a:pt x="4170036" y="0"/>
                </a:lnTo>
                <a:cubicBezTo>
                  <a:pt x="4233167" y="0"/>
                  <a:pt x="4284345" y="51178"/>
                  <a:pt x="4284345" y="114309"/>
                </a:cubicBezTo>
                <a:lnTo>
                  <a:pt x="4284345" y="2531736"/>
                </a:lnTo>
                <a:cubicBezTo>
                  <a:pt x="4284345" y="2594867"/>
                  <a:pt x="4233167" y="2646045"/>
                  <a:pt x="4170036" y="2646045"/>
                </a:cubicBezTo>
                <a:lnTo>
                  <a:pt x="114309" y="2646045"/>
                </a:lnTo>
                <a:cubicBezTo>
                  <a:pt x="51178" y="2646045"/>
                  <a:pt x="0" y="2594867"/>
                  <a:pt x="0" y="2531736"/>
                </a:cubicBezTo>
                <a:lnTo>
                  <a:pt x="0" y="114309"/>
                </a:lnTo>
                <a:cubicBezTo>
                  <a:pt x="0" y="51220"/>
                  <a:pt x="51220" y="0"/>
                  <a:pt x="114309" y="0"/>
                </a:cubicBezTo>
                <a:close/>
              </a:path>
            </a:pathLst>
          </a:custGeom>
          <a:solidFill>
            <a:srgbClr val="262626"/>
          </a:solidFill>
          <a:ln w="10160">
            <a:solidFill>
              <a:srgbClr val="333333"/>
            </a:solidFill>
            <a:prstDash val="solid"/>
          </a:ln>
        </p:spPr>
      </p:sp>
      <p:sp>
        <p:nvSpPr>
          <p:cNvPr id="55" name="Text 53"/>
          <p:cNvSpPr/>
          <p:nvPr/>
        </p:nvSpPr>
        <p:spPr>
          <a:xfrm>
            <a:off x="7755573" y="1569720"/>
            <a:ext cx="39147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FEFE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Data Coverage</a:t>
            </a:r>
            <a:endParaRPr lang="en-US" sz="1600" dirty="0"/>
          </a:p>
        </p:txBody>
      </p:sp>
      <p:sp>
        <p:nvSpPr>
          <p:cNvPr id="56" name="Text 54"/>
          <p:cNvSpPr/>
          <p:nvPr/>
        </p:nvSpPr>
        <p:spPr>
          <a:xfrm>
            <a:off x="7755573" y="2007870"/>
            <a:ext cx="11049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8F8F8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Analysis Period</a:t>
            </a:r>
            <a:endParaRPr lang="en-US" sz="1600" dirty="0"/>
          </a:p>
        </p:txBody>
      </p:sp>
      <p:sp>
        <p:nvSpPr>
          <p:cNvPr id="57" name="Text 55"/>
          <p:cNvSpPr/>
          <p:nvPr/>
        </p:nvSpPr>
        <p:spPr>
          <a:xfrm>
            <a:off x="10776268" y="1988820"/>
            <a:ext cx="8858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EFEFE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July 2024</a:t>
            </a:r>
            <a:endParaRPr lang="en-US" sz="1600" dirty="0"/>
          </a:p>
        </p:txBody>
      </p:sp>
      <p:sp>
        <p:nvSpPr>
          <p:cNvPr id="58" name="Shape 56"/>
          <p:cNvSpPr/>
          <p:nvPr/>
        </p:nvSpPr>
        <p:spPr>
          <a:xfrm>
            <a:off x="7755573" y="2331720"/>
            <a:ext cx="3819525" cy="76200"/>
          </a:xfrm>
          <a:custGeom>
            <a:avLst/>
            <a:gdLst/>
            <a:ahLst/>
            <a:cxnLst/>
            <a:rect l="l" t="t" r="r" b="b"/>
            <a:pathLst>
              <a:path w="3819525" h="76200">
                <a:moveTo>
                  <a:pt x="38100" y="0"/>
                </a:moveTo>
                <a:lnTo>
                  <a:pt x="3781425" y="0"/>
                </a:lnTo>
                <a:cubicBezTo>
                  <a:pt x="3802453" y="0"/>
                  <a:pt x="3819525" y="17072"/>
                  <a:pt x="3819525" y="38100"/>
                </a:cubicBezTo>
                <a:lnTo>
                  <a:pt x="3819525" y="38100"/>
                </a:lnTo>
                <a:cubicBezTo>
                  <a:pt x="3819525" y="59128"/>
                  <a:pt x="3802453" y="76200"/>
                  <a:pt x="3781425" y="76200"/>
                </a:cubicBezTo>
                <a:lnTo>
                  <a:pt x="38100" y="76200"/>
                </a:lnTo>
                <a:cubicBezTo>
                  <a:pt x="17072" y="76200"/>
                  <a:pt x="0" y="59128"/>
                  <a:pt x="0" y="381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333333"/>
          </a:solidFill>
          <a:ln/>
        </p:spPr>
      </p:sp>
      <p:sp>
        <p:nvSpPr>
          <p:cNvPr id="59" name="Shape 57"/>
          <p:cNvSpPr/>
          <p:nvPr/>
        </p:nvSpPr>
        <p:spPr>
          <a:xfrm>
            <a:off x="7755573" y="2331720"/>
            <a:ext cx="3819525" cy="76200"/>
          </a:xfrm>
          <a:custGeom>
            <a:avLst/>
            <a:gdLst/>
            <a:ahLst/>
            <a:cxnLst/>
            <a:rect l="l" t="t" r="r" b="b"/>
            <a:pathLst>
              <a:path w="3819525" h="76200">
                <a:moveTo>
                  <a:pt x="38100" y="0"/>
                </a:moveTo>
                <a:lnTo>
                  <a:pt x="3781425" y="0"/>
                </a:lnTo>
                <a:cubicBezTo>
                  <a:pt x="3802453" y="0"/>
                  <a:pt x="3819525" y="17072"/>
                  <a:pt x="3819525" y="38100"/>
                </a:cubicBezTo>
                <a:lnTo>
                  <a:pt x="3819525" y="38100"/>
                </a:lnTo>
                <a:cubicBezTo>
                  <a:pt x="3819525" y="59128"/>
                  <a:pt x="3802453" y="76200"/>
                  <a:pt x="3781425" y="76200"/>
                </a:cubicBezTo>
                <a:lnTo>
                  <a:pt x="38100" y="76200"/>
                </a:lnTo>
                <a:cubicBezTo>
                  <a:pt x="17072" y="76200"/>
                  <a:pt x="0" y="59128"/>
                  <a:pt x="0" y="381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6366F1"/>
          </a:solidFill>
          <a:ln/>
        </p:spPr>
      </p:sp>
      <p:sp>
        <p:nvSpPr>
          <p:cNvPr id="60" name="Text 58"/>
          <p:cNvSpPr/>
          <p:nvPr/>
        </p:nvSpPr>
        <p:spPr>
          <a:xfrm>
            <a:off x="7755573" y="2579370"/>
            <a:ext cx="10096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8F8F8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Total Records</a:t>
            </a:r>
            <a:endParaRPr lang="en-US" sz="1600" dirty="0"/>
          </a:p>
        </p:txBody>
      </p:sp>
      <p:sp>
        <p:nvSpPr>
          <p:cNvPr id="61" name="Text 59"/>
          <p:cNvSpPr/>
          <p:nvPr/>
        </p:nvSpPr>
        <p:spPr>
          <a:xfrm>
            <a:off x="10970736" y="2560320"/>
            <a:ext cx="6858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EFEFE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20,000</a:t>
            </a:r>
            <a:endParaRPr lang="en-US" sz="1600" dirty="0"/>
          </a:p>
        </p:txBody>
      </p:sp>
      <p:sp>
        <p:nvSpPr>
          <p:cNvPr id="62" name="Shape 60"/>
          <p:cNvSpPr/>
          <p:nvPr/>
        </p:nvSpPr>
        <p:spPr>
          <a:xfrm>
            <a:off x="7755573" y="2903220"/>
            <a:ext cx="3819525" cy="76200"/>
          </a:xfrm>
          <a:custGeom>
            <a:avLst/>
            <a:gdLst/>
            <a:ahLst/>
            <a:cxnLst/>
            <a:rect l="l" t="t" r="r" b="b"/>
            <a:pathLst>
              <a:path w="3819525" h="76200">
                <a:moveTo>
                  <a:pt x="38100" y="0"/>
                </a:moveTo>
                <a:lnTo>
                  <a:pt x="3781425" y="0"/>
                </a:lnTo>
                <a:cubicBezTo>
                  <a:pt x="3802453" y="0"/>
                  <a:pt x="3819525" y="17072"/>
                  <a:pt x="3819525" y="38100"/>
                </a:cubicBezTo>
                <a:lnTo>
                  <a:pt x="3819525" y="38100"/>
                </a:lnTo>
                <a:cubicBezTo>
                  <a:pt x="3819525" y="59128"/>
                  <a:pt x="3802453" y="76200"/>
                  <a:pt x="3781425" y="76200"/>
                </a:cubicBezTo>
                <a:lnTo>
                  <a:pt x="38100" y="76200"/>
                </a:lnTo>
                <a:cubicBezTo>
                  <a:pt x="17072" y="76200"/>
                  <a:pt x="0" y="59128"/>
                  <a:pt x="0" y="381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333333"/>
          </a:solidFill>
          <a:ln/>
        </p:spPr>
      </p:sp>
      <p:sp>
        <p:nvSpPr>
          <p:cNvPr id="63" name="Shape 61"/>
          <p:cNvSpPr/>
          <p:nvPr/>
        </p:nvSpPr>
        <p:spPr>
          <a:xfrm>
            <a:off x="7755573" y="2903220"/>
            <a:ext cx="3819525" cy="76200"/>
          </a:xfrm>
          <a:custGeom>
            <a:avLst/>
            <a:gdLst/>
            <a:ahLst/>
            <a:cxnLst/>
            <a:rect l="l" t="t" r="r" b="b"/>
            <a:pathLst>
              <a:path w="3819525" h="76200">
                <a:moveTo>
                  <a:pt x="38100" y="0"/>
                </a:moveTo>
                <a:lnTo>
                  <a:pt x="3781425" y="0"/>
                </a:lnTo>
                <a:cubicBezTo>
                  <a:pt x="3802453" y="0"/>
                  <a:pt x="3819525" y="17072"/>
                  <a:pt x="3819525" y="38100"/>
                </a:cubicBezTo>
                <a:lnTo>
                  <a:pt x="3819525" y="38100"/>
                </a:lnTo>
                <a:cubicBezTo>
                  <a:pt x="3819525" y="59128"/>
                  <a:pt x="3802453" y="76200"/>
                  <a:pt x="3781425" y="76200"/>
                </a:cubicBezTo>
                <a:lnTo>
                  <a:pt x="38100" y="76200"/>
                </a:lnTo>
                <a:cubicBezTo>
                  <a:pt x="17072" y="76200"/>
                  <a:pt x="0" y="59128"/>
                  <a:pt x="0" y="381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22C55E"/>
          </a:solidFill>
          <a:ln/>
        </p:spPr>
      </p:sp>
      <p:sp>
        <p:nvSpPr>
          <p:cNvPr id="64" name="Text 62"/>
          <p:cNvSpPr/>
          <p:nvPr/>
        </p:nvSpPr>
        <p:spPr>
          <a:xfrm>
            <a:off x="7755573" y="3150870"/>
            <a:ext cx="8953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8F8F8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Data Quality</a:t>
            </a:r>
            <a:endParaRPr lang="en-US" sz="1600" dirty="0"/>
          </a:p>
        </p:txBody>
      </p:sp>
      <p:sp>
        <p:nvSpPr>
          <p:cNvPr id="65" name="Text 63"/>
          <p:cNvSpPr/>
          <p:nvPr/>
        </p:nvSpPr>
        <p:spPr>
          <a:xfrm>
            <a:off x="11071860" y="3131820"/>
            <a:ext cx="5905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22C55E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99.2%</a:t>
            </a:r>
            <a:endParaRPr lang="en-US" sz="1600" dirty="0"/>
          </a:p>
        </p:txBody>
      </p:sp>
      <p:sp>
        <p:nvSpPr>
          <p:cNvPr id="66" name="Shape 64"/>
          <p:cNvSpPr/>
          <p:nvPr/>
        </p:nvSpPr>
        <p:spPr>
          <a:xfrm>
            <a:off x="7755573" y="3474720"/>
            <a:ext cx="3819525" cy="76200"/>
          </a:xfrm>
          <a:custGeom>
            <a:avLst/>
            <a:gdLst/>
            <a:ahLst/>
            <a:cxnLst/>
            <a:rect l="l" t="t" r="r" b="b"/>
            <a:pathLst>
              <a:path w="3819525" h="76200">
                <a:moveTo>
                  <a:pt x="38100" y="0"/>
                </a:moveTo>
                <a:lnTo>
                  <a:pt x="3781425" y="0"/>
                </a:lnTo>
                <a:cubicBezTo>
                  <a:pt x="3802453" y="0"/>
                  <a:pt x="3819525" y="17072"/>
                  <a:pt x="3819525" y="38100"/>
                </a:cubicBezTo>
                <a:lnTo>
                  <a:pt x="3819525" y="38100"/>
                </a:lnTo>
                <a:cubicBezTo>
                  <a:pt x="3819525" y="59128"/>
                  <a:pt x="3802453" y="76200"/>
                  <a:pt x="3781425" y="76200"/>
                </a:cubicBezTo>
                <a:lnTo>
                  <a:pt x="38100" y="76200"/>
                </a:lnTo>
                <a:cubicBezTo>
                  <a:pt x="17072" y="76200"/>
                  <a:pt x="0" y="59128"/>
                  <a:pt x="0" y="381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333333"/>
          </a:solidFill>
          <a:ln/>
        </p:spPr>
      </p:sp>
      <p:sp>
        <p:nvSpPr>
          <p:cNvPr id="67" name="Shape 65"/>
          <p:cNvSpPr/>
          <p:nvPr/>
        </p:nvSpPr>
        <p:spPr>
          <a:xfrm>
            <a:off x="7755573" y="3474720"/>
            <a:ext cx="3790950" cy="76200"/>
          </a:xfrm>
          <a:custGeom>
            <a:avLst/>
            <a:gdLst/>
            <a:ahLst/>
            <a:cxnLst/>
            <a:rect l="l" t="t" r="r" b="b"/>
            <a:pathLst>
              <a:path w="3790950" h="76200">
                <a:moveTo>
                  <a:pt x="38100" y="0"/>
                </a:moveTo>
                <a:lnTo>
                  <a:pt x="3752850" y="0"/>
                </a:lnTo>
                <a:cubicBezTo>
                  <a:pt x="3773878" y="0"/>
                  <a:pt x="3790950" y="17072"/>
                  <a:pt x="3790950" y="38100"/>
                </a:cubicBezTo>
                <a:lnTo>
                  <a:pt x="3790950" y="38100"/>
                </a:lnTo>
                <a:cubicBezTo>
                  <a:pt x="3790950" y="59128"/>
                  <a:pt x="3773878" y="76200"/>
                  <a:pt x="3752850" y="76200"/>
                </a:cubicBezTo>
                <a:lnTo>
                  <a:pt x="38100" y="76200"/>
                </a:lnTo>
                <a:cubicBezTo>
                  <a:pt x="17072" y="76200"/>
                  <a:pt x="0" y="59128"/>
                  <a:pt x="0" y="381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22C55E"/>
          </a:solidFill>
          <a:ln/>
        </p:spPr>
      </p:sp>
      <p:sp>
        <p:nvSpPr>
          <p:cNvPr id="68" name="Shape 66"/>
          <p:cNvSpPr/>
          <p:nvPr/>
        </p:nvSpPr>
        <p:spPr>
          <a:xfrm>
            <a:off x="7523163" y="4179569"/>
            <a:ext cx="4284345" cy="2293620"/>
          </a:xfrm>
          <a:custGeom>
            <a:avLst/>
            <a:gdLst/>
            <a:ahLst/>
            <a:cxnLst/>
            <a:rect l="l" t="t" r="r" b="b"/>
            <a:pathLst>
              <a:path w="4284345" h="2293620">
                <a:moveTo>
                  <a:pt x="114291" y="0"/>
                </a:moveTo>
                <a:lnTo>
                  <a:pt x="4170054" y="0"/>
                </a:lnTo>
                <a:cubicBezTo>
                  <a:pt x="4233175" y="0"/>
                  <a:pt x="4284345" y="51170"/>
                  <a:pt x="4284345" y="114291"/>
                </a:cubicBezTo>
                <a:lnTo>
                  <a:pt x="4284345" y="2179329"/>
                </a:lnTo>
                <a:cubicBezTo>
                  <a:pt x="4284345" y="2242450"/>
                  <a:pt x="4233175" y="2293620"/>
                  <a:pt x="4170054" y="2293620"/>
                </a:cubicBezTo>
                <a:lnTo>
                  <a:pt x="114291" y="2293620"/>
                </a:lnTo>
                <a:cubicBezTo>
                  <a:pt x="51170" y="2293620"/>
                  <a:pt x="0" y="2242450"/>
                  <a:pt x="0" y="2179329"/>
                </a:cubicBezTo>
                <a:lnTo>
                  <a:pt x="0" y="114291"/>
                </a:lnTo>
                <a:cubicBezTo>
                  <a:pt x="0" y="51212"/>
                  <a:pt x="51212" y="0"/>
                  <a:pt x="114291" y="0"/>
                </a:cubicBezTo>
                <a:close/>
              </a:path>
            </a:pathLst>
          </a:custGeom>
          <a:solidFill>
            <a:srgbClr val="262626"/>
          </a:solidFill>
          <a:ln w="10160">
            <a:solidFill>
              <a:srgbClr val="333333"/>
            </a:solidFill>
            <a:prstDash val="solid"/>
          </a:ln>
        </p:spPr>
      </p:sp>
      <p:sp>
        <p:nvSpPr>
          <p:cNvPr id="69" name="Text 67"/>
          <p:cNvSpPr/>
          <p:nvPr/>
        </p:nvSpPr>
        <p:spPr>
          <a:xfrm>
            <a:off x="7755573" y="4411980"/>
            <a:ext cx="39147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FEFE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Booking Status Distribution</a:t>
            </a:r>
            <a:endParaRPr lang="en-US" sz="1600" dirty="0"/>
          </a:p>
        </p:txBody>
      </p:sp>
      <p:sp>
        <p:nvSpPr>
          <p:cNvPr id="70" name="Text 68"/>
          <p:cNvSpPr/>
          <p:nvPr/>
        </p:nvSpPr>
        <p:spPr>
          <a:xfrm>
            <a:off x="7755573" y="4850130"/>
            <a:ext cx="6477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8F8F8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Success</a:t>
            </a:r>
            <a:endParaRPr lang="en-US" sz="1600" dirty="0"/>
          </a:p>
        </p:txBody>
      </p:sp>
      <p:sp>
        <p:nvSpPr>
          <p:cNvPr id="71" name="Text 69"/>
          <p:cNvSpPr/>
          <p:nvPr/>
        </p:nvSpPr>
        <p:spPr>
          <a:xfrm>
            <a:off x="11222989" y="4831080"/>
            <a:ext cx="4381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22C55E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62%</a:t>
            </a:r>
            <a:endParaRPr lang="en-US" sz="1600" dirty="0"/>
          </a:p>
        </p:txBody>
      </p:sp>
      <p:sp>
        <p:nvSpPr>
          <p:cNvPr id="72" name="Text 70"/>
          <p:cNvSpPr/>
          <p:nvPr/>
        </p:nvSpPr>
        <p:spPr>
          <a:xfrm>
            <a:off x="7755573" y="5231130"/>
            <a:ext cx="12382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8F8F8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Customer Cancel</a:t>
            </a:r>
            <a:endParaRPr lang="en-US" sz="1600" dirty="0"/>
          </a:p>
        </p:txBody>
      </p:sp>
      <p:sp>
        <p:nvSpPr>
          <p:cNvPr id="73" name="Text 71"/>
          <p:cNvSpPr/>
          <p:nvPr/>
        </p:nvSpPr>
        <p:spPr>
          <a:xfrm>
            <a:off x="11247120" y="5212080"/>
            <a:ext cx="4095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EF4444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10%</a:t>
            </a:r>
            <a:endParaRPr lang="en-US" sz="1600" dirty="0"/>
          </a:p>
        </p:txBody>
      </p:sp>
      <p:sp>
        <p:nvSpPr>
          <p:cNvPr id="74" name="Text 72"/>
          <p:cNvSpPr/>
          <p:nvPr/>
        </p:nvSpPr>
        <p:spPr>
          <a:xfrm>
            <a:off x="7755573" y="5612130"/>
            <a:ext cx="9810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8F8F8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Driver Cancel</a:t>
            </a:r>
            <a:endParaRPr lang="en-US" sz="1600" dirty="0"/>
          </a:p>
        </p:txBody>
      </p:sp>
      <p:sp>
        <p:nvSpPr>
          <p:cNvPr id="75" name="Text 73"/>
          <p:cNvSpPr/>
          <p:nvPr/>
        </p:nvSpPr>
        <p:spPr>
          <a:xfrm>
            <a:off x="11251248" y="5593080"/>
            <a:ext cx="4095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F97316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18%</a:t>
            </a:r>
            <a:endParaRPr lang="en-US" sz="1600" dirty="0"/>
          </a:p>
        </p:txBody>
      </p:sp>
      <p:sp>
        <p:nvSpPr>
          <p:cNvPr id="76" name="Text 74"/>
          <p:cNvSpPr/>
          <p:nvPr/>
        </p:nvSpPr>
        <p:spPr>
          <a:xfrm>
            <a:off x="7755573" y="5993130"/>
            <a:ext cx="1219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8F8F8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Driver Not Found</a:t>
            </a:r>
            <a:endParaRPr lang="en-US" sz="1600" dirty="0"/>
          </a:p>
        </p:txBody>
      </p:sp>
      <p:sp>
        <p:nvSpPr>
          <p:cNvPr id="77" name="Text 75"/>
          <p:cNvSpPr/>
          <p:nvPr/>
        </p:nvSpPr>
        <p:spPr>
          <a:xfrm>
            <a:off x="11247120" y="5974080"/>
            <a:ext cx="4095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6366F1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10%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19191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381000"/>
            <a:ext cx="114966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spc="53" kern="0" dirty="0">
                <a:solidFill>
                  <a:srgbClr val="6366F1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EXECUTIVE DASHBOARD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81000" y="647700"/>
            <a:ext cx="116586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600" b="1" dirty="0">
                <a:solidFill>
                  <a:srgbClr val="EFEFE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Key Performance Metrics at a Glance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84810" y="1337310"/>
            <a:ext cx="2160270" cy="1341120"/>
          </a:xfrm>
          <a:custGeom>
            <a:avLst/>
            <a:gdLst/>
            <a:ahLst/>
            <a:cxnLst/>
            <a:rect l="l" t="t" r="r" b="b"/>
            <a:pathLst>
              <a:path w="2160270" h="1341120">
                <a:moveTo>
                  <a:pt x="114304" y="0"/>
                </a:moveTo>
                <a:lnTo>
                  <a:pt x="2045966" y="0"/>
                </a:lnTo>
                <a:cubicBezTo>
                  <a:pt x="2109095" y="0"/>
                  <a:pt x="2160270" y="51175"/>
                  <a:pt x="2160270" y="114304"/>
                </a:cubicBezTo>
                <a:lnTo>
                  <a:pt x="2160270" y="1226816"/>
                </a:lnTo>
                <a:cubicBezTo>
                  <a:pt x="2160270" y="1289945"/>
                  <a:pt x="2109095" y="1341120"/>
                  <a:pt x="2045966" y="1341120"/>
                </a:cubicBezTo>
                <a:lnTo>
                  <a:pt x="114304" y="1341120"/>
                </a:lnTo>
                <a:cubicBezTo>
                  <a:pt x="51175" y="1341120"/>
                  <a:pt x="0" y="1289945"/>
                  <a:pt x="0" y="1226816"/>
                </a:cubicBezTo>
                <a:lnTo>
                  <a:pt x="0" y="114304"/>
                </a:lnTo>
                <a:cubicBezTo>
                  <a:pt x="0" y="51218"/>
                  <a:pt x="51218" y="0"/>
                  <a:pt x="114304" y="0"/>
                </a:cubicBezTo>
                <a:close/>
              </a:path>
            </a:pathLst>
          </a:custGeom>
          <a:solidFill>
            <a:srgbClr val="262626"/>
          </a:solidFill>
          <a:ln w="10160">
            <a:solidFill>
              <a:srgbClr val="333333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607695" y="1531620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85725" y="0"/>
                </a:moveTo>
                <a:cubicBezTo>
                  <a:pt x="77822" y="0"/>
                  <a:pt x="71438" y="6385"/>
                  <a:pt x="71438" y="14288"/>
                </a:cubicBezTo>
                <a:lnTo>
                  <a:pt x="71438" y="28575"/>
                </a:lnTo>
                <a:lnTo>
                  <a:pt x="67464" y="28575"/>
                </a:lnTo>
                <a:cubicBezTo>
                  <a:pt x="48711" y="28575"/>
                  <a:pt x="32147" y="40764"/>
                  <a:pt x="26566" y="58668"/>
                </a:cubicBezTo>
                <a:lnTo>
                  <a:pt x="16297" y="91485"/>
                </a:lnTo>
                <a:cubicBezTo>
                  <a:pt x="6474" y="97825"/>
                  <a:pt x="0" y="108898"/>
                  <a:pt x="0" y="121444"/>
                </a:cubicBezTo>
                <a:lnTo>
                  <a:pt x="0" y="200025"/>
                </a:lnTo>
                <a:cubicBezTo>
                  <a:pt x="0" y="207928"/>
                  <a:pt x="6385" y="214313"/>
                  <a:pt x="14288" y="214313"/>
                </a:cubicBezTo>
                <a:lnTo>
                  <a:pt x="28575" y="214313"/>
                </a:lnTo>
                <a:cubicBezTo>
                  <a:pt x="36478" y="214313"/>
                  <a:pt x="42863" y="207928"/>
                  <a:pt x="42863" y="200025"/>
                </a:cubicBezTo>
                <a:lnTo>
                  <a:pt x="42863" y="185738"/>
                </a:lnTo>
                <a:lnTo>
                  <a:pt x="185738" y="185738"/>
                </a:lnTo>
                <a:lnTo>
                  <a:pt x="185738" y="200025"/>
                </a:lnTo>
                <a:cubicBezTo>
                  <a:pt x="185738" y="207928"/>
                  <a:pt x="192122" y="214313"/>
                  <a:pt x="200025" y="214313"/>
                </a:cubicBezTo>
                <a:lnTo>
                  <a:pt x="214313" y="214313"/>
                </a:lnTo>
                <a:cubicBezTo>
                  <a:pt x="222215" y="214313"/>
                  <a:pt x="228600" y="207928"/>
                  <a:pt x="228600" y="200025"/>
                </a:cubicBezTo>
                <a:lnTo>
                  <a:pt x="228600" y="121444"/>
                </a:lnTo>
                <a:cubicBezTo>
                  <a:pt x="228600" y="108898"/>
                  <a:pt x="222126" y="97825"/>
                  <a:pt x="212348" y="91485"/>
                </a:cubicBezTo>
                <a:lnTo>
                  <a:pt x="202079" y="58668"/>
                </a:lnTo>
                <a:cubicBezTo>
                  <a:pt x="196498" y="40764"/>
                  <a:pt x="179889" y="28575"/>
                  <a:pt x="161136" y="28575"/>
                </a:cubicBezTo>
                <a:lnTo>
                  <a:pt x="157163" y="28575"/>
                </a:lnTo>
                <a:lnTo>
                  <a:pt x="157163" y="14288"/>
                </a:lnTo>
                <a:cubicBezTo>
                  <a:pt x="157163" y="6385"/>
                  <a:pt x="150778" y="0"/>
                  <a:pt x="142875" y="0"/>
                </a:cubicBezTo>
                <a:lnTo>
                  <a:pt x="85725" y="0"/>
                </a:lnTo>
                <a:close/>
                <a:moveTo>
                  <a:pt x="67464" y="57150"/>
                </a:moveTo>
                <a:lnTo>
                  <a:pt x="161181" y="57150"/>
                </a:lnTo>
                <a:cubicBezTo>
                  <a:pt x="167432" y="57150"/>
                  <a:pt x="172968" y="61213"/>
                  <a:pt x="174799" y="67196"/>
                </a:cubicBezTo>
                <a:lnTo>
                  <a:pt x="180603" y="85725"/>
                </a:lnTo>
                <a:lnTo>
                  <a:pt x="48042" y="85725"/>
                </a:lnTo>
                <a:lnTo>
                  <a:pt x="53846" y="67196"/>
                </a:lnTo>
                <a:cubicBezTo>
                  <a:pt x="55721" y="61213"/>
                  <a:pt x="61213" y="57150"/>
                  <a:pt x="67464" y="57150"/>
                </a:cubicBezTo>
                <a:close/>
                <a:moveTo>
                  <a:pt x="42863" y="121444"/>
                </a:moveTo>
                <a:cubicBezTo>
                  <a:pt x="50748" y="121444"/>
                  <a:pt x="57150" y="127846"/>
                  <a:pt x="57150" y="135731"/>
                </a:cubicBezTo>
                <a:cubicBezTo>
                  <a:pt x="57150" y="143617"/>
                  <a:pt x="50748" y="150019"/>
                  <a:pt x="42863" y="150019"/>
                </a:cubicBezTo>
                <a:cubicBezTo>
                  <a:pt x="34977" y="150019"/>
                  <a:pt x="28575" y="143617"/>
                  <a:pt x="28575" y="135731"/>
                </a:cubicBezTo>
                <a:cubicBezTo>
                  <a:pt x="28575" y="127846"/>
                  <a:pt x="34977" y="121444"/>
                  <a:pt x="42863" y="121444"/>
                </a:cubicBezTo>
                <a:close/>
                <a:moveTo>
                  <a:pt x="171450" y="135731"/>
                </a:moveTo>
                <a:cubicBezTo>
                  <a:pt x="171450" y="127846"/>
                  <a:pt x="177852" y="121444"/>
                  <a:pt x="185738" y="121444"/>
                </a:cubicBezTo>
                <a:cubicBezTo>
                  <a:pt x="193623" y="121444"/>
                  <a:pt x="200025" y="127846"/>
                  <a:pt x="200025" y="135731"/>
                </a:cubicBezTo>
                <a:cubicBezTo>
                  <a:pt x="200025" y="143617"/>
                  <a:pt x="193623" y="150019"/>
                  <a:pt x="185738" y="150019"/>
                </a:cubicBezTo>
                <a:cubicBezTo>
                  <a:pt x="177852" y="150019"/>
                  <a:pt x="171450" y="143617"/>
                  <a:pt x="171450" y="135731"/>
                </a:cubicBezTo>
                <a:close/>
              </a:path>
            </a:pathLst>
          </a:custGeom>
          <a:solidFill>
            <a:srgbClr val="6366F1"/>
          </a:solidFill>
          <a:ln/>
        </p:spPr>
      </p:sp>
      <p:sp>
        <p:nvSpPr>
          <p:cNvPr id="6" name="Shape 4"/>
          <p:cNvSpPr/>
          <p:nvPr/>
        </p:nvSpPr>
        <p:spPr>
          <a:xfrm>
            <a:off x="1937861" y="1531620"/>
            <a:ext cx="409575" cy="228600"/>
          </a:xfrm>
          <a:custGeom>
            <a:avLst/>
            <a:gdLst/>
            <a:ahLst/>
            <a:cxnLst/>
            <a:rect l="l" t="t" r="r" b="b"/>
            <a:pathLst>
              <a:path w="409575" h="228600">
                <a:moveTo>
                  <a:pt x="38101" y="0"/>
                </a:moveTo>
                <a:lnTo>
                  <a:pt x="371474" y="0"/>
                </a:lnTo>
                <a:cubicBezTo>
                  <a:pt x="392517" y="0"/>
                  <a:pt x="409575" y="17058"/>
                  <a:pt x="409575" y="38101"/>
                </a:cubicBezTo>
                <a:lnTo>
                  <a:pt x="409575" y="190499"/>
                </a:lnTo>
                <a:cubicBezTo>
                  <a:pt x="409575" y="211542"/>
                  <a:pt x="392517" y="228600"/>
                  <a:pt x="371474" y="228600"/>
                </a:cubicBezTo>
                <a:lnTo>
                  <a:pt x="38101" y="228600"/>
                </a:lnTo>
                <a:cubicBezTo>
                  <a:pt x="17072" y="228600"/>
                  <a:pt x="0" y="211528"/>
                  <a:pt x="0" y="190499"/>
                </a:cubicBezTo>
                <a:lnTo>
                  <a:pt x="0" y="38101"/>
                </a:lnTo>
                <a:cubicBezTo>
                  <a:pt x="0" y="17072"/>
                  <a:pt x="17072" y="0"/>
                  <a:pt x="38101" y="0"/>
                </a:cubicBezTo>
                <a:close/>
              </a:path>
            </a:pathLst>
          </a:custGeom>
          <a:solidFill>
            <a:srgbClr val="22C55E">
              <a:alpha val="20000"/>
            </a:srgbClr>
          </a:solidFill>
          <a:ln/>
        </p:spPr>
      </p:sp>
      <p:sp>
        <p:nvSpPr>
          <p:cNvPr id="7" name="Text 5"/>
          <p:cNvSpPr/>
          <p:nvPr/>
        </p:nvSpPr>
        <p:spPr>
          <a:xfrm>
            <a:off x="1937861" y="1531620"/>
            <a:ext cx="466725" cy="228600"/>
          </a:xfrm>
          <a:prstGeom prst="rect">
            <a:avLst/>
          </a:prstGeom>
          <a:noFill/>
          <a:ln/>
        </p:spPr>
        <p:txBody>
          <a:bodyPr wrap="square" lIns="76200" tIns="38100" rIns="76200" bIns="3810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22C55E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Total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579120" y="1874520"/>
            <a:ext cx="19431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EFEFE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20K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579120" y="2293620"/>
            <a:ext cx="18383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F8F8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Total Bookings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2701290" y="1337310"/>
            <a:ext cx="2160270" cy="1341120"/>
          </a:xfrm>
          <a:custGeom>
            <a:avLst/>
            <a:gdLst/>
            <a:ahLst/>
            <a:cxnLst/>
            <a:rect l="l" t="t" r="r" b="b"/>
            <a:pathLst>
              <a:path w="2160270" h="1341120">
                <a:moveTo>
                  <a:pt x="114304" y="0"/>
                </a:moveTo>
                <a:lnTo>
                  <a:pt x="2045966" y="0"/>
                </a:lnTo>
                <a:cubicBezTo>
                  <a:pt x="2109095" y="0"/>
                  <a:pt x="2160270" y="51175"/>
                  <a:pt x="2160270" y="114304"/>
                </a:cubicBezTo>
                <a:lnTo>
                  <a:pt x="2160270" y="1226816"/>
                </a:lnTo>
                <a:cubicBezTo>
                  <a:pt x="2160270" y="1289945"/>
                  <a:pt x="2109095" y="1341120"/>
                  <a:pt x="2045966" y="1341120"/>
                </a:cubicBezTo>
                <a:lnTo>
                  <a:pt x="114304" y="1341120"/>
                </a:lnTo>
                <a:cubicBezTo>
                  <a:pt x="51175" y="1341120"/>
                  <a:pt x="0" y="1289945"/>
                  <a:pt x="0" y="1226816"/>
                </a:cubicBezTo>
                <a:lnTo>
                  <a:pt x="0" y="114304"/>
                </a:lnTo>
                <a:cubicBezTo>
                  <a:pt x="0" y="51218"/>
                  <a:pt x="51218" y="0"/>
                  <a:pt x="114304" y="0"/>
                </a:cubicBezTo>
                <a:close/>
              </a:path>
            </a:pathLst>
          </a:custGeom>
          <a:solidFill>
            <a:srgbClr val="262626"/>
          </a:solidFill>
          <a:ln w="10160">
            <a:solidFill>
              <a:srgbClr val="333333"/>
            </a:solidFill>
            <a:prstDash val="solid"/>
          </a:ln>
        </p:spPr>
      </p:sp>
      <p:sp>
        <p:nvSpPr>
          <p:cNvPr id="11" name="Shape 9"/>
          <p:cNvSpPr/>
          <p:nvPr/>
        </p:nvSpPr>
        <p:spPr>
          <a:xfrm>
            <a:off x="2924175" y="1531620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14300" y="228600"/>
                </a:moveTo>
                <a:cubicBezTo>
                  <a:pt x="177384" y="228600"/>
                  <a:pt x="228600" y="177384"/>
                  <a:pt x="228600" y="114300"/>
                </a:cubicBezTo>
                <a:cubicBezTo>
                  <a:pt x="228600" y="51216"/>
                  <a:pt x="177384" y="0"/>
                  <a:pt x="114300" y="0"/>
                </a:cubicBezTo>
                <a:cubicBezTo>
                  <a:pt x="51216" y="0"/>
                  <a:pt x="0" y="51216"/>
                  <a:pt x="0" y="114300"/>
                </a:cubicBezTo>
                <a:cubicBezTo>
                  <a:pt x="0" y="177384"/>
                  <a:pt x="51216" y="228600"/>
                  <a:pt x="114300" y="228600"/>
                </a:cubicBezTo>
                <a:close/>
                <a:moveTo>
                  <a:pt x="151983" y="94967"/>
                </a:moveTo>
                <a:lnTo>
                  <a:pt x="116265" y="152117"/>
                </a:lnTo>
                <a:cubicBezTo>
                  <a:pt x="114389" y="155109"/>
                  <a:pt x="111175" y="156984"/>
                  <a:pt x="107647" y="157163"/>
                </a:cubicBezTo>
                <a:cubicBezTo>
                  <a:pt x="104120" y="157341"/>
                  <a:pt x="100727" y="155734"/>
                  <a:pt x="98628" y="152876"/>
                </a:cubicBezTo>
                <a:lnTo>
                  <a:pt x="77197" y="124301"/>
                </a:lnTo>
                <a:cubicBezTo>
                  <a:pt x="73625" y="119569"/>
                  <a:pt x="74608" y="112871"/>
                  <a:pt x="79340" y="109299"/>
                </a:cubicBezTo>
                <a:cubicBezTo>
                  <a:pt x="84073" y="105727"/>
                  <a:pt x="90770" y="106710"/>
                  <a:pt x="94342" y="111443"/>
                </a:cubicBezTo>
                <a:lnTo>
                  <a:pt x="106397" y="127516"/>
                </a:lnTo>
                <a:lnTo>
                  <a:pt x="133811" y="83627"/>
                </a:lnTo>
                <a:cubicBezTo>
                  <a:pt x="136937" y="78626"/>
                  <a:pt x="143545" y="77063"/>
                  <a:pt x="148590" y="80233"/>
                </a:cubicBezTo>
                <a:cubicBezTo>
                  <a:pt x="153635" y="83403"/>
                  <a:pt x="155153" y="89967"/>
                  <a:pt x="151983" y="95012"/>
                </a:cubicBezTo>
                <a:close/>
              </a:path>
            </a:pathLst>
          </a:custGeom>
          <a:solidFill>
            <a:srgbClr val="22C55E"/>
          </a:solidFill>
          <a:ln/>
        </p:spPr>
      </p:sp>
      <p:sp>
        <p:nvSpPr>
          <p:cNvPr id="12" name="Shape 10"/>
          <p:cNvSpPr/>
          <p:nvPr/>
        </p:nvSpPr>
        <p:spPr>
          <a:xfrm>
            <a:off x="4083844" y="1531620"/>
            <a:ext cx="581025" cy="228600"/>
          </a:xfrm>
          <a:custGeom>
            <a:avLst/>
            <a:gdLst/>
            <a:ahLst/>
            <a:cxnLst/>
            <a:rect l="l" t="t" r="r" b="b"/>
            <a:pathLst>
              <a:path w="581025" h="228600">
                <a:moveTo>
                  <a:pt x="38101" y="0"/>
                </a:moveTo>
                <a:lnTo>
                  <a:pt x="542924" y="0"/>
                </a:lnTo>
                <a:cubicBezTo>
                  <a:pt x="563967" y="0"/>
                  <a:pt x="581025" y="17058"/>
                  <a:pt x="581025" y="38101"/>
                </a:cubicBezTo>
                <a:lnTo>
                  <a:pt x="581025" y="190499"/>
                </a:lnTo>
                <a:cubicBezTo>
                  <a:pt x="581025" y="211542"/>
                  <a:pt x="563967" y="228600"/>
                  <a:pt x="542924" y="228600"/>
                </a:cubicBezTo>
                <a:lnTo>
                  <a:pt x="38101" y="228600"/>
                </a:lnTo>
                <a:cubicBezTo>
                  <a:pt x="17072" y="228600"/>
                  <a:pt x="0" y="211528"/>
                  <a:pt x="0" y="190499"/>
                </a:cubicBezTo>
                <a:lnTo>
                  <a:pt x="0" y="38101"/>
                </a:lnTo>
                <a:cubicBezTo>
                  <a:pt x="0" y="17072"/>
                  <a:pt x="17072" y="0"/>
                  <a:pt x="38101" y="0"/>
                </a:cubicBezTo>
                <a:close/>
              </a:path>
            </a:pathLst>
          </a:custGeom>
          <a:solidFill>
            <a:srgbClr val="22C55E">
              <a:alpha val="20000"/>
            </a:srgbClr>
          </a:solidFill>
          <a:ln/>
        </p:spPr>
      </p:sp>
      <p:sp>
        <p:nvSpPr>
          <p:cNvPr id="13" name="Text 11"/>
          <p:cNvSpPr/>
          <p:nvPr/>
        </p:nvSpPr>
        <p:spPr>
          <a:xfrm>
            <a:off x="4083844" y="1531620"/>
            <a:ext cx="638175" cy="228600"/>
          </a:xfrm>
          <a:prstGeom prst="rect">
            <a:avLst/>
          </a:prstGeom>
          <a:noFill/>
          <a:ln/>
        </p:spPr>
        <p:txBody>
          <a:bodyPr wrap="square" lIns="76200" tIns="38100" rIns="76200" bIns="3810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22C55E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Success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2895600" y="1874520"/>
            <a:ext cx="19431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22C55E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62%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2895600" y="2293620"/>
            <a:ext cx="18383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F8F8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Completion Rate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5017770" y="1337310"/>
            <a:ext cx="2160270" cy="1341120"/>
          </a:xfrm>
          <a:custGeom>
            <a:avLst/>
            <a:gdLst/>
            <a:ahLst/>
            <a:cxnLst/>
            <a:rect l="l" t="t" r="r" b="b"/>
            <a:pathLst>
              <a:path w="2160270" h="1341120">
                <a:moveTo>
                  <a:pt x="114304" y="0"/>
                </a:moveTo>
                <a:lnTo>
                  <a:pt x="2045966" y="0"/>
                </a:lnTo>
                <a:cubicBezTo>
                  <a:pt x="2109095" y="0"/>
                  <a:pt x="2160270" y="51175"/>
                  <a:pt x="2160270" y="114304"/>
                </a:cubicBezTo>
                <a:lnTo>
                  <a:pt x="2160270" y="1226816"/>
                </a:lnTo>
                <a:cubicBezTo>
                  <a:pt x="2160270" y="1289945"/>
                  <a:pt x="2109095" y="1341120"/>
                  <a:pt x="2045966" y="1341120"/>
                </a:cubicBezTo>
                <a:lnTo>
                  <a:pt x="114304" y="1341120"/>
                </a:lnTo>
                <a:cubicBezTo>
                  <a:pt x="51175" y="1341120"/>
                  <a:pt x="0" y="1289945"/>
                  <a:pt x="0" y="1226816"/>
                </a:cubicBezTo>
                <a:lnTo>
                  <a:pt x="0" y="114304"/>
                </a:lnTo>
                <a:cubicBezTo>
                  <a:pt x="0" y="51218"/>
                  <a:pt x="51218" y="0"/>
                  <a:pt x="114304" y="0"/>
                </a:cubicBezTo>
                <a:close/>
              </a:path>
            </a:pathLst>
          </a:custGeom>
          <a:solidFill>
            <a:srgbClr val="262626"/>
          </a:solidFill>
          <a:ln w="10160">
            <a:solidFill>
              <a:srgbClr val="333333"/>
            </a:solidFill>
            <a:prstDash val="solid"/>
          </a:ln>
        </p:spPr>
      </p:sp>
      <p:sp>
        <p:nvSpPr>
          <p:cNvPr id="17" name="Shape 15"/>
          <p:cNvSpPr/>
          <p:nvPr/>
        </p:nvSpPr>
        <p:spPr>
          <a:xfrm>
            <a:off x="5226368" y="1531620"/>
            <a:ext cx="257175" cy="228600"/>
          </a:xfrm>
          <a:custGeom>
            <a:avLst/>
            <a:gdLst/>
            <a:ahLst/>
            <a:cxnLst/>
            <a:rect l="l" t="t" r="r" b="b"/>
            <a:pathLst>
              <a:path w="257175" h="228600">
                <a:moveTo>
                  <a:pt x="18306" y="-11117"/>
                </a:moveTo>
                <a:cubicBezTo>
                  <a:pt x="14109" y="-15314"/>
                  <a:pt x="7322" y="-15314"/>
                  <a:pt x="3170" y="-11117"/>
                </a:cubicBezTo>
                <a:cubicBezTo>
                  <a:pt x="-982" y="-6921"/>
                  <a:pt x="-1027" y="-134"/>
                  <a:pt x="3125" y="4063"/>
                </a:cubicBezTo>
                <a:lnTo>
                  <a:pt x="238869" y="239807"/>
                </a:lnTo>
                <a:cubicBezTo>
                  <a:pt x="243066" y="244004"/>
                  <a:pt x="249853" y="244004"/>
                  <a:pt x="254005" y="239807"/>
                </a:cubicBezTo>
                <a:cubicBezTo>
                  <a:pt x="258157" y="235610"/>
                  <a:pt x="258202" y="228823"/>
                  <a:pt x="254005" y="224671"/>
                </a:cubicBezTo>
                <a:lnTo>
                  <a:pt x="139080" y="109701"/>
                </a:lnTo>
                <a:cubicBezTo>
                  <a:pt x="163637" y="104835"/>
                  <a:pt x="182166" y="83135"/>
                  <a:pt x="182166" y="57150"/>
                </a:cubicBezTo>
                <a:cubicBezTo>
                  <a:pt x="182166" y="27548"/>
                  <a:pt x="158189" y="3572"/>
                  <a:pt x="128588" y="3572"/>
                </a:cubicBezTo>
                <a:cubicBezTo>
                  <a:pt x="102602" y="3572"/>
                  <a:pt x="80903" y="22101"/>
                  <a:pt x="76036" y="46658"/>
                </a:cubicBezTo>
                <a:lnTo>
                  <a:pt x="18306" y="-11117"/>
                </a:lnTo>
                <a:close/>
                <a:moveTo>
                  <a:pt x="105192" y="136356"/>
                </a:moveTo>
                <a:cubicBezTo>
                  <a:pt x="66035" y="141357"/>
                  <a:pt x="35719" y="174799"/>
                  <a:pt x="35719" y="215339"/>
                </a:cubicBezTo>
                <a:cubicBezTo>
                  <a:pt x="35719" y="222662"/>
                  <a:pt x="41657" y="228600"/>
                  <a:pt x="48979" y="228600"/>
                </a:cubicBezTo>
                <a:lnTo>
                  <a:pt x="197435" y="228600"/>
                </a:lnTo>
                <a:lnTo>
                  <a:pt x="105192" y="136356"/>
                </a:lnTo>
                <a:close/>
              </a:path>
            </a:pathLst>
          </a:custGeom>
          <a:solidFill>
            <a:srgbClr val="EF4444"/>
          </a:solidFill>
          <a:ln/>
        </p:spPr>
      </p:sp>
      <p:sp>
        <p:nvSpPr>
          <p:cNvPr id="18" name="Shape 16"/>
          <p:cNvSpPr/>
          <p:nvPr/>
        </p:nvSpPr>
        <p:spPr>
          <a:xfrm>
            <a:off x="6478270" y="1531620"/>
            <a:ext cx="504825" cy="228600"/>
          </a:xfrm>
          <a:custGeom>
            <a:avLst/>
            <a:gdLst/>
            <a:ahLst/>
            <a:cxnLst/>
            <a:rect l="l" t="t" r="r" b="b"/>
            <a:pathLst>
              <a:path w="504825" h="228600">
                <a:moveTo>
                  <a:pt x="38101" y="0"/>
                </a:moveTo>
                <a:lnTo>
                  <a:pt x="466724" y="0"/>
                </a:lnTo>
                <a:cubicBezTo>
                  <a:pt x="487767" y="0"/>
                  <a:pt x="504825" y="17058"/>
                  <a:pt x="504825" y="38101"/>
                </a:cubicBezTo>
                <a:lnTo>
                  <a:pt x="504825" y="190499"/>
                </a:lnTo>
                <a:cubicBezTo>
                  <a:pt x="504825" y="211542"/>
                  <a:pt x="487767" y="228600"/>
                  <a:pt x="466724" y="228600"/>
                </a:cubicBezTo>
                <a:lnTo>
                  <a:pt x="38101" y="228600"/>
                </a:lnTo>
                <a:cubicBezTo>
                  <a:pt x="17072" y="228600"/>
                  <a:pt x="0" y="211528"/>
                  <a:pt x="0" y="190499"/>
                </a:cubicBezTo>
                <a:lnTo>
                  <a:pt x="0" y="38101"/>
                </a:lnTo>
                <a:cubicBezTo>
                  <a:pt x="0" y="17072"/>
                  <a:pt x="17072" y="0"/>
                  <a:pt x="38101" y="0"/>
                </a:cubicBezTo>
                <a:close/>
              </a:path>
            </a:pathLst>
          </a:custGeom>
          <a:solidFill>
            <a:srgbClr val="EF4444">
              <a:alpha val="20000"/>
            </a:srgbClr>
          </a:solidFill>
          <a:ln/>
        </p:spPr>
      </p:sp>
      <p:sp>
        <p:nvSpPr>
          <p:cNvPr id="19" name="Text 17"/>
          <p:cNvSpPr/>
          <p:nvPr/>
        </p:nvSpPr>
        <p:spPr>
          <a:xfrm>
            <a:off x="6478270" y="1531620"/>
            <a:ext cx="561975" cy="228600"/>
          </a:xfrm>
          <a:prstGeom prst="rect">
            <a:avLst/>
          </a:prstGeom>
          <a:noFill/>
          <a:ln/>
        </p:spPr>
        <p:txBody>
          <a:bodyPr wrap="square" lIns="76200" tIns="38100" rIns="76200" bIns="3810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EF4444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Cancel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5212080" y="1874520"/>
            <a:ext cx="19431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EF4444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10%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5212080" y="2293620"/>
            <a:ext cx="18383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F8F8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Customer Cancel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7334250" y="1337310"/>
            <a:ext cx="2160270" cy="1341120"/>
          </a:xfrm>
          <a:custGeom>
            <a:avLst/>
            <a:gdLst/>
            <a:ahLst/>
            <a:cxnLst/>
            <a:rect l="l" t="t" r="r" b="b"/>
            <a:pathLst>
              <a:path w="2160270" h="1341120">
                <a:moveTo>
                  <a:pt x="114304" y="0"/>
                </a:moveTo>
                <a:lnTo>
                  <a:pt x="2045966" y="0"/>
                </a:lnTo>
                <a:cubicBezTo>
                  <a:pt x="2109095" y="0"/>
                  <a:pt x="2160270" y="51175"/>
                  <a:pt x="2160270" y="114304"/>
                </a:cubicBezTo>
                <a:lnTo>
                  <a:pt x="2160270" y="1226816"/>
                </a:lnTo>
                <a:cubicBezTo>
                  <a:pt x="2160270" y="1289945"/>
                  <a:pt x="2109095" y="1341120"/>
                  <a:pt x="2045966" y="1341120"/>
                </a:cubicBezTo>
                <a:lnTo>
                  <a:pt x="114304" y="1341120"/>
                </a:lnTo>
                <a:cubicBezTo>
                  <a:pt x="51175" y="1341120"/>
                  <a:pt x="0" y="1289945"/>
                  <a:pt x="0" y="1226816"/>
                </a:cubicBezTo>
                <a:lnTo>
                  <a:pt x="0" y="114304"/>
                </a:lnTo>
                <a:cubicBezTo>
                  <a:pt x="0" y="51218"/>
                  <a:pt x="51218" y="0"/>
                  <a:pt x="114304" y="0"/>
                </a:cubicBezTo>
                <a:close/>
              </a:path>
            </a:pathLst>
          </a:custGeom>
          <a:solidFill>
            <a:srgbClr val="262626"/>
          </a:solidFill>
          <a:ln w="10160">
            <a:solidFill>
              <a:srgbClr val="333333"/>
            </a:solidFill>
            <a:prstDash val="solid"/>
          </a:ln>
        </p:spPr>
      </p:sp>
      <p:sp>
        <p:nvSpPr>
          <p:cNvPr id="23" name="Shape 21"/>
          <p:cNvSpPr/>
          <p:nvPr/>
        </p:nvSpPr>
        <p:spPr>
          <a:xfrm>
            <a:off x="7528560" y="1531620"/>
            <a:ext cx="285750" cy="228600"/>
          </a:xfrm>
          <a:custGeom>
            <a:avLst/>
            <a:gdLst/>
            <a:ahLst/>
            <a:cxnLst/>
            <a:rect l="l" t="t" r="r" b="b"/>
            <a:pathLst>
              <a:path w="285750" h="228600">
                <a:moveTo>
                  <a:pt x="103584" y="7188"/>
                </a:moveTo>
                <a:lnTo>
                  <a:pt x="103584" y="-14243"/>
                </a:lnTo>
                <a:cubicBezTo>
                  <a:pt x="103584" y="-20181"/>
                  <a:pt x="98807" y="-24958"/>
                  <a:pt x="92869" y="-24958"/>
                </a:cubicBezTo>
                <a:cubicBezTo>
                  <a:pt x="86931" y="-24958"/>
                  <a:pt x="82153" y="-20181"/>
                  <a:pt x="82153" y="-14243"/>
                </a:cubicBezTo>
                <a:lnTo>
                  <a:pt x="82153" y="7188"/>
                </a:lnTo>
                <a:cubicBezTo>
                  <a:pt x="82153" y="13127"/>
                  <a:pt x="86931" y="17904"/>
                  <a:pt x="92869" y="17904"/>
                </a:cubicBezTo>
                <a:cubicBezTo>
                  <a:pt x="98807" y="17904"/>
                  <a:pt x="103584" y="13127"/>
                  <a:pt x="103584" y="7188"/>
                </a:cubicBezTo>
                <a:close/>
                <a:moveTo>
                  <a:pt x="14288" y="75054"/>
                </a:moveTo>
                <a:lnTo>
                  <a:pt x="35719" y="75054"/>
                </a:lnTo>
                <a:cubicBezTo>
                  <a:pt x="41657" y="75054"/>
                  <a:pt x="46434" y="70277"/>
                  <a:pt x="46434" y="64338"/>
                </a:cubicBezTo>
                <a:cubicBezTo>
                  <a:pt x="46434" y="58400"/>
                  <a:pt x="41657" y="53623"/>
                  <a:pt x="35719" y="53623"/>
                </a:cubicBezTo>
                <a:lnTo>
                  <a:pt x="14288" y="53623"/>
                </a:lnTo>
                <a:cubicBezTo>
                  <a:pt x="8349" y="53623"/>
                  <a:pt x="3572" y="58400"/>
                  <a:pt x="3572" y="64338"/>
                </a:cubicBezTo>
                <a:cubicBezTo>
                  <a:pt x="3572" y="70277"/>
                  <a:pt x="8349" y="75054"/>
                  <a:pt x="14288" y="75054"/>
                </a:cubicBezTo>
                <a:close/>
                <a:moveTo>
                  <a:pt x="125685" y="31522"/>
                </a:moveTo>
                <a:cubicBezTo>
                  <a:pt x="129882" y="35719"/>
                  <a:pt x="136669" y="35719"/>
                  <a:pt x="140821" y="31522"/>
                </a:cubicBezTo>
                <a:lnTo>
                  <a:pt x="155957" y="16386"/>
                </a:lnTo>
                <a:cubicBezTo>
                  <a:pt x="160154" y="12189"/>
                  <a:pt x="160154" y="5402"/>
                  <a:pt x="155957" y="1250"/>
                </a:cubicBezTo>
                <a:cubicBezTo>
                  <a:pt x="151760" y="-2902"/>
                  <a:pt x="144973" y="-2947"/>
                  <a:pt x="140821" y="1250"/>
                </a:cubicBezTo>
                <a:lnTo>
                  <a:pt x="125685" y="16341"/>
                </a:lnTo>
                <a:cubicBezTo>
                  <a:pt x="121488" y="20538"/>
                  <a:pt x="121488" y="27325"/>
                  <a:pt x="125685" y="31477"/>
                </a:cubicBezTo>
                <a:close/>
                <a:moveTo>
                  <a:pt x="44872" y="127516"/>
                </a:moveTo>
                <a:lnTo>
                  <a:pt x="60008" y="112380"/>
                </a:lnTo>
                <a:cubicBezTo>
                  <a:pt x="64204" y="108183"/>
                  <a:pt x="64204" y="101397"/>
                  <a:pt x="60008" y="97244"/>
                </a:cubicBezTo>
                <a:cubicBezTo>
                  <a:pt x="55811" y="93092"/>
                  <a:pt x="49024" y="93047"/>
                  <a:pt x="44872" y="97244"/>
                </a:cubicBezTo>
                <a:lnTo>
                  <a:pt x="29736" y="112335"/>
                </a:lnTo>
                <a:cubicBezTo>
                  <a:pt x="25539" y="116532"/>
                  <a:pt x="25539" y="123319"/>
                  <a:pt x="29736" y="127471"/>
                </a:cubicBezTo>
                <a:cubicBezTo>
                  <a:pt x="33933" y="131624"/>
                  <a:pt x="40719" y="131668"/>
                  <a:pt x="44872" y="127471"/>
                </a:cubicBezTo>
                <a:close/>
                <a:moveTo>
                  <a:pt x="29736" y="1206"/>
                </a:moveTo>
                <a:cubicBezTo>
                  <a:pt x="25539" y="5402"/>
                  <a:pt x="25539" y="12189"/>
                  <a:pt x="29736" y="16341"/>
                </a:cubicBezTo>
                <a:lnTo>
                  <a:pt x="44872" y="31477"/>
                </a:lnTo>
                <a:cubicBezTo>
                  <a:pt x="49069" y="35674"/>
                  <a:pt x="55855" y="35674"/>
                  <a:pt x="60008" y="31477"/>
                </a:cubicBezTo>
                <a:cubicBezTo>
                  <a:pt x="64160" y="27280"/>
                  <a:pt x="64204" y="20494"/>
                  <a:pt x="60008" y="16341"/>
                </a:cubicBezTo>
                <a:lnTo>
                  <a:pt x="44872" y="1206"/>
                </a:lnTo>
                <a:cubicBezTo>
                  <a:pt x="40675" y="-2991"/>
                  <a:pt x="33933" y="-2991"/>
                  <a:pt x="29736" y="1206"/>
                </a:cubicBezTo>
                <a:close/>
                <a:moveTo>
                  <a:pt x="157564" y="78313"/>
                </a:moveTo>
                <a:lnTo>
                  <a:pt x="225475" y="96530"/>
                </a:lnTo>
                <a:cubicBezTo>
                  <a:pt x="228332" y="97289"/>
                  <a:pt x="230431" y="99789"/>
                  <a:pt x="230743" y="102736"/>
                </a:cubicBezTo>
                <a:lnTo>
                  <a:pt x="233958" y="135776"/>
                </a:lnTo>
                <a:lnTo>
                  <a:pt x="130597" y="108094"/>
                </a:lnTo>
                <a:lnTo>
                  <a:pt x="149885" y="81082"/>
                </a:lnTo>
                <a:cubicBezTo>
                  <a:pt x="151626" y="78671"/>
                  <a:pt x="154662" y="77554"/>
                  <a:pt x="157564" y="78313"/>
                </a:cubicBezTo>
                <a:close/>
                <a:moveTo>
                  <a:pt x="99834" y="102022"/>
                </a:moveTo>
                <a:lnTo>
                  <a:pt x="98896" y="103316"/>
                </a:lnTo>
                <a:cubicBezTo>
                  <a:pt x="89208" y="105772"/>
                  <a:pt x="81082" y="113273"/>
                  <a:pt x="78313" y="123632"/>
                </a:cubicBezTo>
                <a:cubicBezTo>
                  <a:pt x="76483" y="130552"/>
                  <a:pt x="72777" y="144348"/>
                  <a:pt x="67241" y="165021"/>
                </a:cubicBezTo>
                <a:lnTo>
                  <a:pt x="63535" y="178817"/>
                </a:lnTo>
                <a:cubicBezTo>
                  <a:pt x="61481" y="186452"/>
                  <a:pt x="66035" y="194265"/>
                  <a:pt x="73625" y="196319"/>
                </a:cubicBezTo>
                <a:lnTo>
                  <a:pt x="80546" y="198150"/>
                </a:lnTo>
                <a:cubicBezTo>
                  <a:pt x="88181" y="200204"/>
                  <a:pt x="95994" y="195649"/>
                  <a:pt x="98048" y="188059"/>
                </a:cubicBezTo>
                <a:lnTo>
                  <a:pt x="101754" y="174263"/>
                </a:lnTo>
                <a:lnTo>
                  <a:pt x="225966" y="207526"/>
                </a:lnTo>
                <a:lnTo>
                  <a:pt x="222260" y="221322"/>
                </a:lnTo>
                <a:cubicBezTo>
                  <a:pt x="220206" y="228957"/>
                  <a:pt x="224760" y="236771"/>
                  <a:pt x="232350" y="238824"/>
                </a:cubicBezTo>
                <a:lnTo>
                  <a:pt x="239271" y="240655"/>
                </a:lnTo>
                <a:cubicBezTo>
                  <a:pt x="246906" y="242709"/>
                  <a:pt x="254719" y="238155"/>
                  <a:pt x="256773" y="230565"/>
                </a:cubicBezTo>
                <a:cubicBezTo>
                  <a:pt x="258604" y="223644"/>
                  <a:pt x="262310" y="209848"/>
                  <a:pt x="267846" y="189175"/>
                </a:cubicBezTo>
                <a:lnTo>
                  <a:pt x="271552" y="175379"/>
                </a:lnTo>
                <a:cubicBezTo>
                  <a:pt x="274320" y="165021"/>
                  <a:pt x="271061" y="154484"/>
                  <a:pt x="263872" y="147474"/>
                </a:cubicBezTo>
                <a:lnTo>
                  <a:pt x="263738" y="145866"/>
                </a:lnTo>
                <a:lnTo>
                  <a:pt x="259273" y="99879"/>
                </a:lnTo>
                <a:cubicBezTo>
                  <a:pt x="257845" y="85055"/>
                  <a:pt x="247352" y="72688"/>
                  <a:pt x="232976" y="68848"/>
                </a:cubicBezTo>
                <a:lnTo>
                  <a:pt x="164976" y="50721"/>
                </a:lnTo>
                <a:cubicBezTo>
                  <a:pt x="150599" y="46881"/>
                  <a:pt x="135329" y="52328"/>
                  <a:pt x="126668" y="64472"/>
                </a:cubicBezTo>
                <a:lnTo>
                  <a:pt x="99789" y="102066"/>
                </a:lnTo>
                <a:close/>
                <a:moveTo>
                  <a:pt x="121578" y="127828"/>
                </a:moveTo>
                <a:cubicBezTo>
                  <a:pt x="126586" y="129082"/>
                  <a:pt x="130528" y="132940"/>
                  <a:pt x="131890" y="137920"/>
                </a:cubicBezTo>
                <a:cubicBezTo>
                  <a:pt x="133251" y="142900"/>
                  <a:pt x="131820" y="148227"/>
                  <a:pt x="128147" y="151855"/>
                </a:cubicBezTo>
                <a:cubicBezTo>
                  <a:pt x="124473" y="155482"/>
                  <a:pt x="119128" y="156846"/>
                  <a:pt x="114166" y="155421"/>
                </a:cubicBezTo>
                <a:cubicBezTo>
                  <a:pt x="109158" y="154167"/>
                  <a:pt x="105216" y="150309"/>
                  <a:pt x="103854" y="145329"/>
                </a:cubicBezTo>
                <a:cubicBezTo>
                  <a:pt x="102492" y="140350"/>
                  <a:pt x="103923" y="135022"/>
                  <a:pt x="107597" y="131395"/>
                </a:cubicBezTo>
                <a:cubicBezTo>
                  <a:pt x="111271" y="127768"/>
                  <a:pt x="116615" y="126404"/>
                  <a:pt x="121578" y="127828"/>
                </a:cubicBezTo>
                <a:close/>
                <a:moveTo>
                  <a:pt x="214491" y="167521"/>
                </a:moveTo>
                <a:cubicBezTo>
                  <a:pt x="215745" y="162513"/>
                  <a:pt x="219603" y="158570"/>
                  <a:pt x="224583" y="157209"/>
                </a:cubicBezTo>
                <a:cubicBezTo>
                  <a:pt x="229563" y="155847"/>
                  <a:pt x="234890" y="157278"/>
                  <a:pt x="238517" y="160952"/>
                </a:cubicBezTo>
                <a:cubicBezTo>
                  <a:pt x="242145" y="164625"/>
                  <a:pt x="243508" y="169970"/>
                  <a:pt x="242084" y="174933"/>
                </a:cubicBezTo>
                <a:cubicBezTo>
                  <a:pt x="240830" y="179941"/>
                  <a:pt x="236972" y="183883"/>
                  <a:pt x="231992" y="185245"/>
                </a:cubicBezTo>
                <a:cubicBezTo>
                  <a:pt x="227012" y="186606"/>
                  <a:pt x="221685" y="185175"/>
                  <a:pt x="218058" y="181502"/>
                </a:cubicBezTo>
                <a:cubicBezTo>
                  <a:pt x="214430" y="177828"/>
                  <a:pt x="213067" y="172483"/>
                  <a:pt x="214491" y="167521"/>
                </a:cubicBezTo>
                <a:close/>
              </a:path>
            </a:pathLst>
          </a:custGeom>
          <a:solidFill>
            <a:srgbClr val="F97316"/>
          </a:solidFill>
          <a:ln/>
        </p:spPr>
      </p:sp>
      <p:sp>
        <p:nvSpPr>
          <p:cNvPr id="24" name="Shape 22"/>
          <p:cNvSpPr/>
          <p:nvPr/>
        </p:nvSpPr>
        <p:spPr>
          <a:xfrm>
            <a:off x="8794750" y="1531620"/>
            <a:ext cx="504825" cy="228600"/>
          </a:xfrm>
          <a:custGeom>
            <a:avLst/>
            <a:gdLst/>
            <a:ahLst/>
            <a:cxnLst/>
            <a:rect l="l" t="t" r="r" b="b"/>
            <a:pathLst>
              <a:path w="504825" h="228600">
                <a:moveTo>
                  <a:pt x="38101" y="0"/>
                </a:moveTo>
                <a:lnTo>
                  <a:pt x="466724" y="0"/>
                </a:lnTo>
                <a:cubicBezTo>
                  <a:pt x="487767" y="0"/>
                  <a:pt x="504825" y="17058"/>
                  <a:pt x="504825" y="38101"/>
                </a:cubicBezTo>
                <a:lnTo>
                  <a:pt x="504825" y="190499"/>
                </a:lnTo>
                <a:cubicBezTo>
                  <a:pt x="504825" y="211542"/>
                  <a:pt x="487767" y="228600"/>
                  <a:pt x="466724" y="228600"/>
                </a:cubicBezTo>
                <a:lnTo>
                  <a:pt x="38101" y="228600"/>
                </a:lnTo>
                <a:cubicBezTo>
                  <a:pt x="17072" y="228600"/>
                  <a:pt x="0" y="211528"/>
                  <a:pt x="0" y="190499"/>
                </a:cubicBezTo>
                <a:lnTo>
                  <a:pt x="0" y="38101"/>
                </a:lnTo>
                <a:cubicBezTo>
                  <a:pt x="0" y="17072"/>
                  <a:pt x="17072" y="0"/>
                  <a:pt x="38101" y="0"/>
                </a:cubicBezTo>
                <a:close/>
              </a:path>
            </a:pathLst>
          </a:custGeom>
          <a:solidFill>
            <a:srgbClr val="F97316">
              <a:alpha val="20000"/>
            </a:srgbClr>
          </a:solidFill>
          <a:ln/>
        </p:spPr>
      </p:sp>
      <p:sp>
        <p:nvSpPr>
          <p:cNvPr id="25" name="Text 23"/>
          <p:cNvSpPr/>
          <p:nvPr/>
        </p:nvSpPr>
        <p:spPr>
          <a:xfrm>
            <a:off x="8794750" y="1531620"/>
            <a:ext cx="561975" cy="228600"/>
          </a:xfrm>
          <a:prstGeom prst="rect">
            <a:avLst/>
          </a:prstGeom>
          <a:noFill/>
          <a:ln/>
        </p:spPr>
        <p:txBody>
          <a:bodyPr wrap="square" lIns="76200" tIns="38100" rIns="76200" bIns="3810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F97316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Cancel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7528560" y="1874520"/>
            <a:ext cx="19431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F97316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18%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7528560" y="2293620"/>
            <a:ext cx="18383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F8F8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Driver Cancel</a:t>
            </a: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9650730" y="1337310"/>
            <a:ext cx="2160270" cy="1341120"/>
          </a:xfrm>
          <a:custGeom>
            <a:avLst/>
            <a:gdLst/>
            <a:ahLst/>
            <a:cxnLst/>
            <a:rect l="l" t="t" r="r" b="b"/>
            <a:pathLst>
              <a:path w="2160270" h="1341120">
                <a:moveTo>
                  <a:pt x="114304" y="0"/>
                </a:moveTo>
                <a:lnTo>
                  <a:pt x="2045966" y="0"/>
                </a:lnTo>
                <a:cubicBezTo>
                  <a:pt x="2109095" y="0"/>
                  <a:pt x="2160270" y="51175"/>
                  <a:pt x="2160270" y="114304"/>
                </a:cubicBezTo>
                <a:lnTo>
                  <a:pt x="2160270" y="1226816"/>
                </a:lnTo>
                <a:cubicBezTo>
                  <a:pt x="2160270" y="1289945"/>
                  <a:pt x="2109095" y="1341120"/>
                  <a:pt x="2045966" y="1341120"/>
                </a:cubicBezTo>
                <a:lnTo>
                  <a:pt x="114304" y="1341120"/>
                </a:lnTo>
                <a:cubicBezTo>
                  <a:pt x="51175" y="1341120"/>
                  <a:pt x="0" y="1289945"/>
                  <a:pt x="0" y="1226816"/>
                </a:cubicBezTo>
                <a:lnTo>
                  <a:pt x="0" y="114304"/>
                </a:lnTo>
                <a:cubicBezTo>
                  <a:pt x="0" y="51218"/>
                  <a:pt x="51218" y="0"/>
                  <a:pt x="114304" y="0"/>
                </a:cubicBezTo>
                <a:close/>
              </a:path>
            </a:pathLst>
          </a:custGeom>
          <a:solidFill>
            <a:srgbClr val="262626"/>
          </a:solidFill>
          <a:ln w="10160">
            <a:solidFill>
              <a:srgbClr val="333333"/>
            </a:solidFill>
            <a:prstDash val="solid"/>
          </a:ln>
        </p:spPr>
      </p:sp>
      <p:sp>
        <p:nvSpPr>
          <p:cNvPr id="29" name="Shape 27"/>
          <p:cNvSpPr/>
          <p:nvPr/>
        </p:nvSpPr>
        <p:spPr>
          <a:xfrm>
            <a:off x="9873615" y="1531620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28575" y="28575"/>
                </a:moveTo>
                <a:cubicBezTo>
                  <a:pt x="28575" y="20672"/>
                  <a:pt x="22190" y="14288"/>
                  <a:pt x="14288" y="14288"/>
                </a:cubicBezTo>
                <a:cubicBezTo>
                  <a:pt x="6385" y="14288"/>
                  <a:pt x="0" y="20672"/>
                  <a:pt x="0" y="28575"/>
                </a:cubicBezTo>
                <a:lnTo>
                  <a:pt x="0" y="178594"/>
                </a:lnTo>
                <a:cubicBezTo>
                  <a:pt x="0" y="198328"/>
                  <a:pt x="15984" y="214313"/>
                  <a:pt x="35719" y="214313"/>
                </a:cubicBezTo>
                <a:lnTo>
                  <a:pt x="214313" y="214313"/>
                </a:lnTo>
                <a:cubicBezTo>
                  <a:pt x="222215" y="214313"/>
                  <a:pt x="228600" y="207928"/>
                  <a:pt x="228600" y="200025"/>
                </a:cubicBezTo>
                <a:cubicBezTo>
                  <a:pt x="228600" y="192122"/>
                  <a:pt x="222215" y="185738"/>
                  <a:pt x="214313" y="185738"/>
                </a:cubicBezTo>
                <a:lnTo>
                  <a:pt x="35719" y="185738"/>
                </a:lnTo>
                <a:cubicBezTo>
                  <a:pt x="31790" y="185738"/>
                  <a:pt x="28575" y="182523"/>
                  <a:pt x="28575" y="178594"/>
                </a:cubicBezTo>
                <a:lnTo>
                  <a:pt x="28575" y="28575"/>
                </a:lnTo>
                <a:close/>
                <a:moveTo>
                  <a:pt x="210116" y="67241"/>
                </a:moveTo>
                <a:cubicBezTo>
                  <a:pt x="215697" y="61659"/>
                  <a:pt x="215697" y="52596"/>
                  <a:pt x="210116" y="47015"/>
                </a:cubicBezTo>
                <a:cubicBezTo>
                  <a:pt x="204534" y="41434"/>
                  <a:pt x="195471" y="41434"/>
                  <a:pt x="189890" y="47015"/>
                </a:cubicBezTo>
                <a:lnTo>
                  <a:pt x="142875" y="94074"/>
                </a:lnTo>
                <a:lnTo>
                  <a:pt x="117247" y="68491"/>
                </a:lnTo>
                <a:cubicBezTo>
                  <a:pt x="111666" y="62910"/>
                  <a:pt x="102602" y="62910"/>
                  <a:pt x="97021" y="68491"/>
                </a:cubicBezTo>
                <a:lnTo>
                  <a:pt x="54159" y="111353"/>
                </a:lnTo>
                <a:cubicBezTo>
                  <a:pt x="48578" y="116934"/>
                  <a:pt x="48578" y="125998"/>
                  <a:pt x="54159" y="131579"/>
                </a:cubicBezTo>
                <a:cubicBezTo>
                  <a:pt x="59740" y="137160"/>
                  <a:pt x="68803" y="137160"/>
                  <a:pt x="74384" y="131579"/>
                </a:cubicBezTo>
                <a:lnTo>
                  <a:pt x="107156" y="98807"/>
                </a:lnTo>
                <a:lnTo>
                  <a:pt x="132784" y="124435"/>
                </a:lnTo>
                <a:cubicBezTo>
                  <a:pt x="138366" y="130016"/>
                  <a:pt x="147429" y="130016"/>
                  <a:pt x="153010" y="124435"/>
                </a:cubicBezTo>
                <a:lnTo>
                  <a:pt x="210160" y="67285"/>
                </a:lnTo>
                <a:close/>
              </a:path>
            </a:pathLst>
          </a:custGeom>
          <a:solidFill>
            <a:srgbClr val="6366F1"/>
          </a:solidFill>
          <a:ln/>
        </p:spPr>
      </p:sp>
      <p:sp>
        <p:nvSpPr>
          <p:cNvPr id="30" name="Shape 28"/>
          <p:cNvSpPr/>
          <p:nvPr/>
        </p:nvSpPr>
        <p:spPr>
          <a:xfrm>
            <a:off x="11089164" y="1531620"/>
            <a:ext cx="523875" cy="228600"/>
          </a:xfrm>
          <a:custGeom>
            <a:avLst/>
            <a:gdLst/>
            <a:ahLst/>
            <a:cxnLst/>
            <a:rect l="l" t="t" r="r" b="b"/>
            <a:pathLst>
              <a:path w="523875" h="228600">
                <a:moveTo>
                  <a:pt x="38101" y="0"/>
                </a:moveTo>
                <a:lnTo>
                  <a:pt x="485774" y="0"/>
                </a:lnTo>
                <a:cubicBezTo>
                  <a:pt x="506817" y="0"/>
                  <a:pt x="523875" y="17058"/>
                  <a:pt x="523875" y="38101"/>
                </a:cubicBezTo>
                <a:lnTo>
                  <a:pt x="523875" y="190499"/>
                </a:lnTo>
                <a:cubicBezTo>
                  <a:pt x="523875" y="211542"/>
                  <a:pt x="506817" y="228600"/>
                  <a:pt x="485774" y="228600"/>
                </a:cubicBezTo>
                <a:lnTo>
                  <a:pt x="38101" y="228600"/>
                </a:lnTo>
                <a:cubicBezTo>
                  <a:pt x="17072" y="228600"/>
                  <a:pt x="0" y="211528"/>
                  <a:pt x="0" y="190499"/>
                </a:cubicBezTo>
                <a:lnTo>
                  <a:pt x="0" y="38101"/>
                </a:lnTo>
                <a:cubicBezTo>
                  <a:pt x="0" y="17072"/>
                  <a:pt x="17072" y="0"/>
                  <a:pt x="38101" y="0"/>
                </a:cubicBezTo>
                <a:close/>
              </a:path>
            </a:pathLst>
          </a:custGeom>
          <a:solidFill>
            <a:srgbClr val="6366F1">
              <a:alpha val="20000"/>
            </a:srgbClr>
          </a:solidFill>
          <a:ln/>
        </p:spPr>
      </p:sp>
      <p:sp>
        <p:nvSpPr>
          <p:cNvPr id="31" name="Text 29"/>
          <p:cNvSpPr/>
          <p:nvPr/>
        </p:nvSpPr>
        <p:spPr>
          <a:xfrm>
            <a:off x="11089164" y="1531620"/>
            <a:ext cx="581025" cy="228600"/>
          </a:xfrm>
          <a:prstGeom prst="rect">
            <a:avLst/>
          </a:prstGeom>
          <a:noFill/>
          <a:ln/>
        </p:spPr>
        <p:txBody>
          <a:bodyPr wrap="square" lIns="76200" tIns="38100" rIns="76200" bIns="3810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6366F1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Growth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9845040" y="1874520"/>
            <a:ext cx="19431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6366F1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+30%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9845040" y="2293620"/>
            <a:ext cx="18383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F8F8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WoW Growth</a:t>
            </a: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>
            <a:off x="384810" y="2876551"/>
            <a:ext cx="11418570" cy="3598545"/>
          </a:xfrm>
          <a:custGeom>
            <a:avLst/>
            <a:gdLst/>
            <a:ahLst/>
            <a:cxnLst/>
            <a:rect l="l" t="t" r="r" b="b"/>
            <a:pathLst>
              <a:path w="11418570" h="3598545">
                <a:moveTo>
                  <a:pt x="114290" y="0"/>
                </a:moveTo>
                <a:lnTo>
                  <a:pt x="11304280" y="0"/>
                </a:lnTo>
                <a:cubicBezTo>
                  <a:pt x="11367401" y="0"/>
                  <a:pt x="11418570" y="51169"/>
                  <a:pt x="11418570" y="114290"/>
                </a:cubicBezTo>
                <a:lnTo>
                  <a:pt x="11418570" y="3484255"/>
                </a:lnTo>
                <a:cubicBezTo>
                  <a:pt x="11418570" y="3547376"/>
                  <a:pt x="11367401" y="3598545"/>
                  <a:pt x="11304280" y="3598545"/>
                </a:cubicBezTo>
                <a:lnTo>
                  <a:pt x="114290" y="3598545"/>
                </a:lnTo>
                <a:cubicBezTo>
                  <a:pt x="51169" y="3598545"/>
                  <a:pt x="0" y="3547376"/>
                  <a:pt x="0" y="3484255"/>
                </a:cubicBezTo>
                <a:lnTo>
                  <a:pt x="0" y="114290"/>
                </a:lnTo>
                <a:cubicBezTo>
                  <a:pt x="0" y="51169"/>
                  <a:pt x="51169" y="0"/>
                  <a:pt x="114290" y="0"/>
                </a:cubicBezTo>
                <a:close/>
              </a:path>
            </a:pathLst>
          </a:custGeom>
          <a:solidFill>
            <a:srgbClr val="262626"/>
          </a:solidFill>
          <a:ln w="10160">
            <a:solidFill>
              <a:srgbClr val="333333"/>
            </a:solidFill>
            <a:prstDash val="solid"/>
          </a:ln>
        </p:spPr>
      </p:sp>
      <p:sp>
        <p:nvSpPr>
          <p:cNvPr id="35" name="Text 33"/>
          <p:cNvSpPr/>
          <p:nvPr/>
        </p:nvSpPr>
        <p:spPr>
          <a:xfrm>
            <a:off x="617220" y="3108959"/>
            <a:ext cx="110490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FEFE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Weekly Booking Trend</a:t>
            </a:r>
            <a:endParaRPr lang="en-US" sz="1600" dirty="0"/>
          </a:p>
        </p:txBody>
      </p:sp>
      <p:pic>
        <p:nvPicPr>
          <p:cNvPr id="36" name="Image 0" descr="https://kimi-img.moonshot.cn/pub/slides/26-02-15-22:31:28-d68thg701qm70ee221e0.png">    </p:cNvPr>
          <p:cNvPicPr>
            <a:picLocks noChangeAspect="1"/>
          </p:cNvPicPr>
          <p:nvPr/>
        </p:nvPicPr>
        <p:blipFill>
          <a:blip r:embed="rId1"/>
          <a:srcRect l="0" r="0" t="17" b="17"/>
          <a:stretch/>
        </p:blipFill>
        <p:spPr>
          <a:xfrm>
            <a:off x="617220" y="3528059"/>
            <a:ext cx="10953750" cy="2667000"/>
          </a:xfrm>
          <a:prstGeom prst="roundRect">
            <a:avLst>
              <a:gd name="adj" fmla="val 0"/>
            </a:avLst>
          </a:prstGeom>
        </p:spPr>
      </p:pic>
    </p:spTree>
  </p:cSld>
  <p:clrMapOvr>
    <a:masterClrMapping/>
  </p:clrMapOvr>
  <p:transition>
    <p:fade/>
    <p:spd val="med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19191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381000"/>
            <a:ext cx="114966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spc="53" kern="0" dirty="0">
                <a:solidFill>
                  <a:srgbClr val="6366F1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DEMAND PATTERNS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81000" y="647700"/>
            <a:ext cx="116586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600" b="1" dirty="0">
                <a:solidFill>
                  <a:srgbClr val="EFEFE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Peak Demand Analysis: Hourly Patterns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84810" y="1337310"/>
            <a:ext cx="7437120" cy="5132070"/>
          </a:xfrm>
          <a:custGeom>
            <a:avLst/>
            <a:gdLst/>
            <a:ahLst/>
            <a:cxnLst/>
            <a:rect l="l" t="t" r="r" b="b"/>
            <a:pathLst>
              <a:path w="7437120" h="5132070">
                <a:moveTo>
                  <a:pt x="114291" y="0"/>
                </a:moveTo>
                <a:lnTo>
                  <a:pt x="7322829" y="0"/>
                </a:lnTo>
                <a:cubicBezTo>
                  <a:pt x="7385950" y="0"/>
                  <a:pt x="7437120" y="51170"/>
                  <a:pt x="7437120" y="114291"/>
                </a:cubicBezTo>
                <a:lnTo>
                  <a:pt x="7437120" y="5017779"/>
                </a:lnTo>
                <a:cubicBezTo>
                  <a:pt x="7437120" y="5080900"/>
                  <a:pt x="7385950" y="5132070"/>
                  <a:pt x="7322829" y="5132070"/>
                </a:cubicBezTo>
                <a:lnTo>
                  <a:pt x="114291" y="5132070"/>
                </a:lnTo>
                <a:cubicBezTo>
                  <a:pt x="51170" y="5132070"/>
                  <a:pt x="0" y="5080900"/>
                  <a:pt x="0" y="5017779"/>
                </a:cubicBezTo>
                <a:lnTo>
                  <a:pt x="0" y="114291"/>
                </a:lnTo>
                <a:cubicBezTo>
                  <a:pt x="0" y="51170"/>
                  <a:pt x="51170" y="0"/>
                  <a:pt x="114291" y="0"/>
                </a:cubicBezTo>
                <a:close/>
              </a:path>
            </a:pathLst>
          </a:custGeom>
          <a:solidFill>
            <a:srgbClr val="262626"/>
          </a:solidFill>
          <a:ln w="10160">
            <a:solidFill>
              <a:srgbClr val="333333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617220" y="1569718"/>
            <a:ext cx="70675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FEFE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24-Hour Booking Distribution</a:t>
            </a:r>
            <a:endParaRPr lang="en-US" sz="1600" dirty="0"/>
          </a:p>
        </p:txBody>
      </p:sp>
      <p:pic>
        <p:nvPicPr>
          <p:cNvPr id="6" name="Image 0" descr="https://kimi-img.moonshot.cn/pub/slides/26-02-15-22:31:28-d68thg0onf4jfte1p68g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617220" y="1988818"/>
            <a:ext cx="6972300" cy="3810000"/>
          </a:xfrm>
          <a:prstGeom prst="roundRect">
            <a:avLst>
              <a:gd name="adj" fmla="val 0"/>
            </a:avLst>
          </a:prstGeom>
        </p:spPr>
      </p:pic>
      <p:sp>
        <p:nvSpPr>
          <p:cNvPr id="7" name="Shape 4"/>
          <p:cNvSpPr/>
          <p:nvPr/>
        </p:nvSpPr>
        <p:spPr>
          <a:xfrm>
            <a:off x="8059737" y="1337310"/>
            <a:ext cx="3750945" cy="2293620"/>
          </a:xfrm>
          <a:custGeom>
            <a:avLst/>
            <a:gdLst/>
            <a:ahLst/>
            <a:cxnLst/>
            <a:rect l="l" t="t" r="r" b="b"/>
            <a:pathLst>
              <a:path w="3750945" h="2293620">
                <a:moveTo>
                  <a:pt x="114291" y="0"/>
                </a:moveTo>
                <a:lnTo>
                  <a:pt x="3636654" y="0"/>
                </a:lnTo>
                <a:cubicBezTo>
                  <a:pt x="3699775" y="0"/>
                  <a:pt x="3750945" y="51170"/>
                  <a:pt x="3750945" y="114291"/>
                </a:cubicBezTo>
                <a:lnTo>
                  <a:pt x="3750945" y="2179329"/>
                </a:lnTo>
                <a:cubicBezTo>
                  <a:pt x="3750945" y="2242450"/>
                  <a:pt x="3699775" y="2293620"/>
                  <a:pt x="3636654" y="2293620"/>
                </a:cubicBezTo>
                <a:lnTo>
                  <a:pt x="114291" y="2293620"/>
                </a:lnTo>
                <a:cubicBezTo>
                  <a:pt x="51170" y="2293620"/>
                  <a:pt x="0" y="2242450"/>
                  <a:pt x="0" y="2179329"/>
                </a:cubicBezTo>
                <a:lnTo>
                  <a:pt x="0" y="114291"/>
                </a:lnTo>
                <a:cubicBezTo>
                  <a:pt x="0" y="51212"/>
                  <a:pt x="51212" y="0"/>
                  <a:pt x="114291" y="0"/>
                </a:cubicBezTo>
                <a:close/>
              </a:path>
            </a:pathLst>
          </a:custGeom>
          <a:solidFill>
            <a:srgbClr val="262626"/>
          </a:solidFill>
          <a:ln w="10160">
            <a:solidFill>
              <a:srgbClr val="333333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8254047" y="1531618"/>
            <a:ext cx="34480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EFEFE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Top 3 Peak Hours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8254047" y="1969768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76200" y="0"/>
                </a:moveTo>
                <a:lnTo>
                  <a:pt x="304800" y="0"/>
                </a:lnTo>
                <a:cubicBezTo>
                  <a:pt x="346856" y="0"/>
                  <a:pt x="381000" y="34144"/>
                  <a:pt x="381000" y="76200"/>
                </a:cubicBezTo>
                <a:lnTo>
                  <a:pt x="381000" y="304800"/>
                </a:lnTo>
                <a:cubicBezTo>
                  <a:pt x="381000" y="346856"/>
                  <a:pt x="346856" y="381000"/>
                  <a:pt x="304800" y="381000"/>
                </a:cubicBezTo>
                <a:lnTo>
                  <a:pt x="76200" y="381000"/>
                </a:lnTo>
                <a:cubicBezTo>
                  <a:pt x="34144" y="381000"/>
                  <a:pt x="0" y="346856"/>
                  <a:pt x="0" y="304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6366F1"/>
          </a:solidFill>
          <a:ln/>
        </p:spPr>
      </p:sp>
      <p:sp>
        <p:nvSpPr>
          <p:cNvPr id="10" name="Text 7"/>
          <p:cNvSpPr/>
          <p:nvPr/>
        </p:nvSpPr>
        <p:spPr>
          <a:xfrm>
            <a:off x="8215947" y="1969768"/>
            <a:ext cx="4572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1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8749347" y="1969768"/>
            <a:ext cx="7620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FEFE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10:00 AM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11193621" y="1950718"/>
            <a:ext cx="5048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6366F1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1,247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8749347" y="2217418"/>
            <a:ext cx="292417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8F8F8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Highest demand window</a:t>
            </a:r>
            <a:endParaRPr lang="en-US" sz="1600" dirty="0"/>
          </a:p>
        </p:txBody>
      </p:sp>
      <p:sp>
        <p:nvSpPr>
          <p:cNvPr id="14" name="Shape 11"/>
          <p:cNvSpPr/>
          <p:nvPr/>
        </p:nvSpPr>
        <p:spPr>
          <a:xfrm>
            <a:off x="8254047" y="2503168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76200" y="0"/>
                </a:moveTo>
                <a:lnTo>
                  <a:pt x="304800" y="0"/>
                </a:lnTo>
                <a:cubicBezTo>
                  <a:pt x="346856" y="0"/>
                  <a:pt x="381000" y="34144"/>
                  <a:pt x="381000" y="76200"/>
                </a:cubicBezTo>
                <a:lnTo>
                  <a:pt x="381000" y="304800"/>
                </a:lnTo>
                <a:cubicBezTo>
                  <a:pt x="381000" y="346856"/>
                  <a:pt x="346856" y="381000"/>
                  <a:pt x="304800" y="381000"/>
                </a:cubicBezTo>
                <a:lnTo>
                  <a:pt x="76200" y="381000"/>
                </a:lnTo>
                <a:cubicBezTo>
                  <a:pt x="34144" y="381000"/>
                  <a:pt x="0" y="346856"/>
                  <a:pt x="0" y="304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6366F1">
              <a:alpha val="70196"/>
            </a:srgbClr>
          </a:solidFill>
          <a:ln/>
        </p:spPr>
      </p:sp>
      <p:sp>
        <p:nvSpPr>
          <p:cNvPr id="15" name="Text 12"/>
          <p:cNvSpPr/>
          <p:nvPr/>
        </p:nvSpPr>
        <p:spPr>
          <a:xfrm>
            <a:off x="8215947" y="2503168"/>
            <a:ext cx="4572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2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8749347" y="2503168"/>
            <a:ext cx="6762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FEFE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7:00 PM</a:t>
            </a:r>
            <a:endParaRPr lang="en-US" sz="1600" dirty="0"/>
          </a:p>
        </p:txBody>
      </p:sp>
      <p:sp>
        <p:nvSpPr>
          <p:cNvPr id="17" name="Text 14"/>
          <p:cNvSpPr/>
          <p:nvPr/>
        </p:nvSpPr>
        <p:spPr>
          <a:xfrm>
            <a:off x="11205528" y="2484118"/>
            <a:ext cx="4953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6366F1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1,189</a:t>
            </a:r>
            <a:endParaRPr lang="en-US" sz="1600" dirty="0"/>
          </a:p>
        </p:txBody>
      </p:sp>
      <p:sp>
        <p:nvSpPr>
          <p:cNvPr id="18" name="Text 15"/>
          <p:cNvSpPr/>
          <p:nvPr/>
        </p:nvSpPr>
        <p:spPr>
          <a:xfrm>
            <a:off x="8749347" y="2750818"/>
            <a:ext cx="292417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8F8F8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Evening rush peak</a:t>
            </a:r>
            <a:endParaRPr lang="en-US" sz="1600" dirty="0"/>
          </a:p>
        </p:txBody>
      </p:sp>
      <p:sp>
        <p:nvSpPr>
          <p:cNvPr id="19" name="Shape 16"/>
          <p:cNvSpPr/>
          <p:nvPr/>
        </p:nvSpPr>
        <p:spPr>
          <a:xfrm>
            <a:off x="8254047" y="3036568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76200" y="0"/>
                </a:moveTo>
                <a:lnTo>
                  <a:pt x="304800" y="0"/>
                </a:lnTo>
                <a:cubicBezTo>
                  <a:pt x="346856" y="0"/>
                  <a:pt x="381000" y="34144"/>
                  <a:pt x="381000" y="76200"/>
                </a:cubicBezTo>
                <a:lnTo>
                  <a:pt x="381000" y="304800"/>
                </a:lnTo>
                <a:cubicBezTo>
                  <a:pt x="381000" y="346856"/>
                  <a:pt x="346856" y="381000"/>
                  <a:pt x="304800" y="381000"/>
                </a:cubicBezTo>
                <a:lnTo>
                  <a:pt x="76200" y="381000"/>
                </a:lnTo>
                <a:cubicBezTo>
                  <a:pt x="34144" y="381000"/>
                  <a:pt x="0" y="346856"/>
                  <a:pt x="0" y="304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6366F1">
              <a:alpha val="50196"/>
            </a:srgbClr>
          </a:solidFill>
          <a:ln/>
        </p:spPr>
      </p:sp>
      <p:sp>
        <p:nvSpPr>
          <p:cNvPr id="20" name="Text 17"/>
          <p:cNvSpPr/>
          <p:nvPr/>
        </p:nvSpPr>
        <p:spPr>
          <a:xfrm>
            <a:off x="8215947" y="3036568"/>
            <a:ext cx="4572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b="1" dirty="0">
                <a:solidFill>
                  <a:srgbClr val="FFFFF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3</a:t>
            </a:r>
            <a:endParaRPr lang="en-US" sz="1600" dirty="0"/>
          </a:p>
        </p:txBody>
      </p:sp>
      <p:sp>
        <p:nvSpPr>
          <p:cNvPr id="21" name="Text 18"/>
          <p:cNvSpPr/>
          <p:nvPr/>
        </p:nvSpPr>
        <p:spPr>
          <a:xfrm>
            <a:off x="8749347" y="3036568"/>
            <a:ext cx="6858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FEFE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8:00 PM</a:t>
            </a:r>
            <a:endParaRPr lang="en-US" sz="1600" dirty="0"/>
          </a:p>
        </p:txBody>
      </p:sp>
      <p:sp>
        <p:nvSpPr>
          <p:cNvPr id="22" name="Text 19"/>
          <p:cNvSpPr/>
          <p:nvPr/>
        </p:nvSpPr>
        <p:spPr>
          <a:xfrm>
            <a:off x="11212037" y="3017518"/>
            <a:ext cx="4857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6366F1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1,156</a:t>
            </a:r>
            <a:endParaRPr lang="en-US" sz="1600" dirty="0"/>
          </a:p>
        </p:txBody>
      </p:sp>
      <p:sp>
        <p:nvSpPr>
          <p:cNvPr id="23" name="Text 20"/>
          <p:cNvSpPr/>
          <p:nvPr/>
        </p:nvSpPr>
        <p:spPr>
          <a:xfrm>
            <a:off x="8749347" y="3284218"/>
            <a:ext cx="292417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8F8F8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Post-dinner demand</a:t>
            </a:r>
            <a:endParaRPr lang="en-US" sz="1600" dirty="0"/>
          </a:p>
        </p:txBody>
      </p:sp>
      <p:sp>
        <p:nvSpPr>
          <p:cNvPr id="24" name="Shape 21"/>
          <p:cNvSpPr/>
          <p:nvPr/>
        </p:nvSpPr>
        <p:spPr>
          <a:xfrm>
            <a:off x="8059737" y="3790951"/>
            <a:ext cx="3750945" cy="2684145"/>
          </a:xfrm>
          <a:custGeom>
            <a:avLst/>
            <a:gdLst/>
            <a:ahLst/>
            <a:cxnLst/>
            <a:rect l="l" t="t" r="r" b="b"/>
            <a:pathLst>
              <a:path w="3750945" h="2684145">
                <a:moveTo>
                  <a:pt x="114291" y="0"/>
                </a:moveTo>
                <a:lnTo>
                  <a:pt x="3636654" y="0"/>
                </a:lnTo>
                <a:cubicBezTo>
                  <a:pt x="3699775" y="0"/>
                  <a:pt x="3750945" y="51170"/>
                  <a:pt x="3750945" y="114291"/>
                </a:cubicBezTo>
                <a:lnTo>
                  <a:pt x="3750945" y="2569854"/>
                </a:lnTo>
                <a:cubicBezTo>
                  <a:pt x="3750945" y="2632975"/>
                  <a:pt x="3699775" y="2684145"/>
                  <a:pt x="3636654" y="2684145"/>
                </a:cubicBezTo>
                <a:lnTo>
                  <a:pt x="114291" y="2684145"/>
                </a:lnTo>
                <a:cubicBezTo>
                  <a:pt x="51170" y="2684145"/>
                  <a:pt x="0" y="2632975"/>
                  <a:pt x="0" y="2569854"/>
                </a:cubicBezTo>
                <a:lnTo>
                  <a:pt x="0" y="114291"/>
                </a:lnTo>
                <a:cubicBezTo>
                  <a:pt x="0" y="51212"/>
                  <a:pt x="51212" y="0"/>
                  <a:pt x="114291" y="0"/>
                </a:cubicBezTo>
                <a:close/>
              </a:path>
            </a:pathLst>
          </a:custGeom>
          <a:solidFill>
            <a:srgbClr val="262626"/>
          </a:solidFill>
          <a:ln w="10160">
            <a:solidFill>
              <a:srgbClr val="333333"/>
            </a:solidFill>
            <a:prstDash val="solid"/>
          </a:ln>
        </p:spPr>
      </p:sp>
      <p:sp>
        <p:nvSpPr>
          <p:cNvPr id="25" name="Text 22"/>
          <p:cNvSpPr/>
          <p:nvPr/>
        </p:nvSpPr>
        <p:spPr>
          <a:xfrm>
            <a:off x="8254047" y="3985259"/>
            <a:ext cx="34480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EFEFE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Key Insights</a:t>
            </a:r>
            <a:endParaRPr lang="en-US" sz="1600" dirty="0"/>
          </a:p>
        </p:txBody>
      </p:sp>
      <p:sp>
        <p:nvSpPr>
          <p:cNvPr id="26" name="Shape 23"/>
          <p:cNvSpPr/>
          <p:nvPr/>
        </p:nvSpPr>
        <p:spPr>
          <a:xfrm>
            <a:off x="8258810" y="4404359"/>
            <a:ext cx="114300" cy="152400"/>
          </a:xfrm>
          <a:custGeom>
            <a:avLst/>
            <a:gdLst/>
            <a:ahLst/>
            <a:cxnLst/>
            <a:rect l="l" t="t" r="r" b="b"/>
            <a:pathLst>
              <a:path w="114300" h="152400">
                <a:moveTo>
                  <a:pt x="87184" y="114300"/>
                </a:moveTo>
                <a:cubicBezTo>
                  <a:pt x="89356" y="107662"/>
                  <a:pt x="93702" y="101650"/>
                  <a:pt x="98614" y="96470"/>
                </a:cubicBezTo>
                <a:cubicBezTo>
                  <a:pt x="108347" y="86231"/>
                  <a:pt x="114300" y="72390"/>
                  <a:pt x="114300" y="57150"/>
                </a:cubicBezTo>
                <a:cubicBezTo>
                  <a:pt x="114300" y="25598"/>
                  <a:pt x="88702" y="0"/>
                  <a:pt x="57150" y="0"/>
                </a:cubicBezTo>
                <a:cubicBezTo>
                  <a:pt x="25598" y="0"/>
                  <a:pt x="0" y="25598"/>
                  <a:pt x="0" y="57150"/>
                </a:cubicBezTo>
                <a:cubicBezTo>
                  <a:pt x="0" y="72390"/>
                  <a:pt x="5953" y="86231"/>
                  <a:pt x="15686" y="96470"/>
                </a:cubicBezTo>
                <a:cubicBezTo>
                  <a:pt x="20598" y="101650"/>
                  <a:pt x="24973" y="107662"/>
                  <a:pt x="27116" y="114300"/>
                </a:cubicBezTo>
                <a:lnTo>
                  <a:pt x="87154" y="114300"/>
                </a:lnTo>
                <a:close/>
                <a:moveTo>
                  <a:pt x="85725" y="128588"/>
                </a:moveTo>
                <a:lnTo>
                  <a:pt x="28575" y="128588"/>
                </a:lnTo>
                <a:lnTo>
                  <a:pt x="28575" y="133350"/>
                </a:lnTo>
                <a:cubicBezTo>
                  <a:pt x="28575" y="146506"/>
                  <a:pt x="39231" y="157163"/>
                  <a:pt x="52388" y="157163"/>
                </a:cubicBezTo>
                <a:lnTo>
                  <a:pt x="61912" y="157163"/>
                </a:lnTo>
                <a:cubicBezTo>
                  <a:pt x="75069" y="157163"/>
                  <a:pt x="85725" y="146506"/>
                  <a:pt x="85725" y="133350"/>
                </a:cubicBezTo>
                <a:lnTo>
                  <a:pt x="85725" y="128588"/>
                </a:lnTo>
                <a:close/>
                <a:moveTo>
                  <a:pt x="54769" y="33338"/>
                </a:moveTo>
                <a:cubicBezTo>
                  <a:pt x="42922" y="33338"/>
                  <a:pt x="33338" y="42922"/>
                  <a:pt x="33338" y="54769"/>
                </a:cubicBezTo>
                <a:cubicBezTo>
                  <a:pt x="33338" y="58728"/>
                  <a:pt x="30153" y="61912"/>
                  <a:pt x="26194" y="61912"/>
                </a:cubicBezTo>
                <a:cubicBezTo>
                  <a:pt x="22235" y="61912"/>
                  <a:pt x="19050" y="58728"/>
                  <a:pt x="19050" y="54769"/>
                </a:cubicBezTo>
                <a:cubicBezTo>
                  <a:pt x="19050" y="35034"/>
                  <a:pt x="35034" y="19050"/>
                  <a:pt x="54769" y="19050"/>
                </a:cubicBezTo>
                <a:cubicBezTo>
                  <a:pt x="58728" y="19050"/>
                  <a:pt x="61912" y="22235"/>
                  <a:pt x="61912" y="26194"/>
                </a:cubicBezTo>
                <a:cubicBezTo>
                  <a:pt x="61912" y="30153"/>
                  <a:pt x="58728" y="33338"/>
                  <a:pt x="54769" y="33338"/>
                </a:cubicBezTo>
                <a:close/>
              </a:path>
            </a:pathLst>
          </a:custGeom>
          <a:solidFill>
            <a:srgbClr val="F97316"/>
          </a:solidFill>
          <a:ln/>
        </p:spPr>
      </p:sp>
      <p:sp>
        <p:nvSpPr>
          <p:cNvPr id="27" name="Text 24"/>
          <p:cNvSpPr/>
          <p:nvPr/>
        </p:nvSpPr>
        <p:spPr>
          <a:xfrm>
            <a:off x="8454072" y="4366259"/>
            <a:ext cx="3228975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EFEFE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Bimodal Pattern:</a:t>
            </a:r>
            <a:pPr>
              <a:lnSpc>
                <a:spcPct val="120000"/>
              </a:lnSpc>
            </a:pPr>
            <a:r>
              <a:rPr lang="en-US" sz="1050" dirty="0">
                <a:solidFill>
                  <a:srgbClr val="8F8F8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 Clear peaks at 10 AM and 7-8 PM indicate commute and leisure patterns</a:t>
            </a:r>
            <a:endParaRPr lang="en-US" sz="1600" dirty="0"/>
          </a:p>
        </p:txBody>
      </p:sp>
      <p:sp>
        <p:nvSpPr>
          <p:cNvPr id="28" name="Shape 25"/>
          <p:cNvSpPr/>
          <p:nvPr/>
        </p:nvSpPr>
        <p:spPr>
          <a:xfrm>
            <a:off x="8273097" y="4899659"/>
            <a:ext cx="114300" cy="152400"/>
          </a:xfrm>
          <a:custGeom>
            <a:avLst/>
            <a:gdLst/>
            <a:ahLst/>
            <a:cxnLst/>
            <a:rect l="l" t="t" r="r" b="b"/>
            <a:pathLst>
              <a:path w="114300" h="152400">
                <a:moveTo>
                  <a:pt x="87184" y="114300"/>
                </a:moveTo>
                <a:cubicBezTo>
                  <a:pt x="89356" y="107662"/>
                  <a:pt x="93702" y="101650"/>
                  <a:pt x="98614" y="96470"/>
                </a:cubicBezTo>
                <a:cubicBezTo>
                  <a:pt x="108347" y="86231"/>
                  <a:pt x="114300" y="72390"/>
                  <a:pt x="114300" y="57150"/>
                </a:cubicBezTo>
                <a:cubicBezTo>
                  <a:pt x="114300" y="25598"/>
                  <a:pt x="88702" y="0"/>
                  <a:pt x="57150" y="0"/>
                </a:cubicBezTo>
                <a:cubicBezTo>
                  <a:pt x="25598" y="0"/>
                  <a:pt x="0" y="25598"/>
                  <a:pt x="0" y="57150"/>
                </a:cubicBezTo>
                <a:cubicBezTo>
                  <a:pt x="0" y="72390"/>
                  <a:pt x="5953" y="86231"/>
                  <a:pt x="15686" y="96470"/>
                </a:cubicBezTo>
                <a:cubicBezTo>
                  <a:pt x="20598" y="101650"/>
                  <a:pt x="24973" y="107662"/>
                  <a:pt x="27116" y="114300"/>
                </a:cubicBezTo>
                <a:lnTo>
                  <a:pt x="87154" y="114300"/>
                </a:lnTo>
                <a:close/>
                <a:moveTo>
                  <a:pt x="85725" y="128588"/>
                </a:moveTo>
                <a:lnTo>
                  <a:pt x="28575" y="128588"/>
                </a:lnTo>
                <a:lnTo>
                  <a:pt x="28575" y="133350"/>
                </a:lnTo>
                <a:cubicBezTo>
                  <a:pt x="28575" y="146506"/>
                  <a:pt x="39231" y="157163"/>
                  <a:pt x="52388" y="157163"/>
                </a:cubicBezTo>
                <a:lnTo>
                  <a:pt x="61912" y="157163"/>
                </a:lnTo>
                <a:cubicBezTo>
                  <a:pt x="75069" y="157163"/>
                  <a:pt x="85725" y="146506"/>
                  <a:pt x="85725" y="133350"/>
                </a:cubicBezTo>
                <a:lnTo>
                  <a:pt x="85725" y="128588"/>
                </a:lnTo>
                <a:close/>
                <a:moveTo>
                  <a:pt x="54769" y="33338"/>
                </a:moveTo>
                <a:cubicBezTo>
                  <a:pt x="42922" y="33338"/>
                  <a:pt x="33338" y="42922"/>
                  <a:pt x="33338" y="54769"/>
                </a:cubicBezTo>
                <a:cubicBezTo>
                  <a:pt x="33338" y="58728"/>
                  <a:pt x="30153" y="61912"/>
                  <a:pt x="26194" y="61912"/>
                </a:cubicBezTo>
                <a:cubicBezTo>
                  <a:pt x="22235" y="61912"/>
                  <a:pt x="19050" y="58728"/>
                  <a:pt x="19050" y="54769"/>
                </a:cubicBezTo>
                <a:cubicBezTo>
                  <a:pt x="19050" y="35034"/>
                  <a:pt x="35034" y="19050"/>
                  <a:pt x="54769" y="19050"/>
                </a:cubicBezTo>
                <a:cubicBezTo>
                  <a:pt x="58728" y="19050"/>
                  <a:pt x="61912" y="22235"/>
                  <a:pt x="61912" y="26194"/>
                </a:cubicBezTo>
                <a:cubicBezTo>
                  <a:pt x="61912" y="30153"/>
                  <a:pt x="58728" y="33338"/>
                  <a:pt x="54769" y="33338"/>
                </a:cubicBezTo>
                <a:close/>
              </a:path>
            </a:pathLst>
          </a:custGeom>
          <a:solidFill>
            <a:srgbClr val="F97316"/>
          </a:solidFill>
          <a:ln/>
        </p:spPr>
      </p:sp>
      <p:sp>
        <p:nvSpPr>
          <p:cNvPr id="29" name="Text 26"/>
          <p:cNvSpPr/>
          <p:nvPr/>
        </p:nvSpPr>
        <p:spPr>
          <a:xfrm>
            <a:off x="8480425" y="4861559"/>
            <a:ext cx="32004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EFEFE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Low Demand:</a:t>
            </a:r>
            <a:pPr>
              <a:lnSpc>
                <a:spcPct val="120000"/>
              </a:lnSpc>
            </a:pPr>
            <a:r>
              <a:rPr lang="en-US" sz="1050" dirty="0">
                <a:solidFill>
                  <a:srgbClr val="8F8F8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 2-5 AM shows minimal activity (&lt;100 bookings/hour)</a:t>
            </a:r>
            <a:endParaRPr lang="en-US" sz="1600" dirty="0"/>
          </a:p>
        </p:txBody>
      </p:sp>
      <p:sp>
        <p:nvSpPr>
          <p:cNvPr id="30" name="Shape 27"/>
          <p:cNvSpPr/>
          <p:nvPr/>
        </p:nvSpPr>
        <p:spPr>
          <a:xfrm>
            <a:off x="8258810" y="5394959"/>
            <a:ext cx="114300" cy="152400"/>
          </a:xfrm>
          <a:custGeom>
            <a:avLst/>
            <a:gdLst/>
            <a:ahLst/>
            <a:cxnLst/>
            <a:rect l="l" t="t" r="r" b="b"/>
            <a:pathLst>
              <a:path w="114300" h="152400">
                <a:moveTo>
                  <a:pt x="87184" y="114300"/>
                </a:moveTo>
                <a:cubicBezTo>
                  <a:pt x="89356" y="107662"/>
                  <a:pt x="93702" y="101650"/>
                  <a:pt x="98614" y="96470"/>
                </a:cubicBezTo>
                <a:cubicBezTo>
                  <a:pt x="108347" y="86231"/>
                  <a:pt x="114300" y="72390"/>
                  <a:pt x="114300" y="57150"/>
                </a:cubicBezTo>
                <a:cubicBezTo>
                  <a:pt x="114300" y="25598"/>
                  <a:pt x="88702" y="0"/>
                  <a:pt x="57150" y="0"/>
                </a:cubicBezTo>
                <a:cubicBezTo>
                  <a:pt x="25598" y="0"/>
                  <a:pt x="0" y="25598"/>
                  <a:pt x="0" y="57150"/>
                </a:cubicBezTo>
                <a:cubicBezTo>
                  <a:pt x="0" y="72390"/>
                  <a:pt x="5953" y="86231"/>
                  <a:pt x="15686" y="96470"/>
                </a:cubicBezTo>
                <a:cubicBezTo>
                  <a:pt x="20598" y="101650"/>
                  <a:pt x="24973" y="107662"/>
                  <a:pt x="27116" y="114300"/>
                </a:cubicBezTo>
                <a:lnTo>
                  <a:pt x="87154" y="114300"/>
                </a:lnTo>
                <a:close/>
                <a:moveTo>
                  <a:pt x="85725" y="128588"/>
                </a:moveTo>
                <a:lnTo>
                  <a:pt x="28575" y="128588"/>
                </a:lnTo>
                <a:lnTo>
                  <a:pt x="28575" y="133350"/>
                </a:lnTo>
                <a:cubicBezTo>
                  <a:pt x="28575" y="146506"/>
                  <a:pt x="39231" y="157163"/>
                  <a:pt x="52388" y="157163"/>
                </a:cubicBezTo>
                <a:lnTo>
                  <a:pt x="61912" y="157163"/>
                </a:lnTo>
                <a:cubicBezTo>
                  <a:pt x="75069" y="157163"/>
                  <a:pt x="85725" y="146506"/>
                  <a:pt x="85725" y="133350"/>
                </a:cubicBezTo>
                <a:lnTo>
                  <a:pt x="85725" y="128588"/>
                </a:lnTo>
                <a:close/>
                <a:moveTo>
                  <a:pt x="54769" y="33338"/>
                </a:moveTo>
                <a:cubicBezTo>
                  <a:pt x="42922" y="33338"/>
                  <a:pt x="33338" y="42922"/>
                  <a:pt x="33338" y="54769"/>
                </a:cubicBezTo>
                <a:cubicBezTo>
                  <a:pt x="33338" y="58728"/>
                  <a:pt x="30153" y="61912"/>
                  <a:pt x="26194" y="61912"/>
                </a:cubicBezTo>
                <a:cubicBezTo>
                  <a:pt x="22235" y="61912"/>
                  <a:pt x="19050" y="58728"/>
                  <a:pt x="19050" y="54769"/>
                </a:cubicBezTo>
                <a:cubicBezTo>
                  <a:pt x="19050" y="35034"/>
                  <a:pt x="35034" y="19050"/>
                  <a:pt x="54769" y="19050"/>
                </a:cubicBezTo>
                <a:cubicBezTo>
                  <a:pt x="58728" y="19050"/>
                  <a:pt x="61912" y="22235"/>
                  <a:pt x="61912" y="26194"/>
                </a:cubicBezTo>
                <a:cubicBezTo>
                  <a:pt x="61912" y="30153"/>
                  <a:pt x="58728" y="33338"/>
                  <a:pt x="54769" y="33338"/>
                </a:cubicBezTo>
                <a:close/>
              </a:path>
            </a:pathLst>
          </a:custGeom>
          <a:solidFill>
            <a:srgbClr val="F97316"/>
          </a:solidFill>
          <a:ln/>
        </p:spPr>
      </p:sp>
      <p:sp>
        <p:nvSpPr>
          <p:cNvPr id="31" name="Text 28"/>
          <p:cNvSpPr/>
          <p:nvPr/>
        </p:nvSpPr>
        <p:spPr>
          <a:xfrm>
            <a:off x="8454072" y="5356859"/>
            <a:ext cx="3228975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EFEFE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Steady Growth:</a:t>
            </a:r>
            <a:pPr>
              <a:lnSpc>
                <a:spcPct val="120000"/>
              </a:lnSpc>
            </a:pPr>
            <a:r>
              <a:rPr lang="en-US" sz="1050" dirty="0">
                <a:solidFill>
                  <a:srgbClr val="8F8F8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 Demand builds from 6 AM, peaks mid-morning, stabilizes afternoon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19191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381000"/>
            <a:ext cx="114966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spc="53" kern="0" dirty="0">
                <a:solidFill>
                  <a:srgbClr val="6366F1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OPERATIONAL WINDOWS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81000" y="647700"/>
            <a:ext cx="116586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600" b="1" dirty="0">
                <a:solidFill>
                  <a:srgbClr val="EFEFE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Time Slot Performance: Morning to Night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84810" y="1337310"/>
            <a:ext cx="6903720" cy="5284470"/>
          </a:xfrm>
          <a:custGeom>
            <a:avLst/>
            <a:gdLst/>
            <a:ahLst/>
            <a:cxnLst/>
            <a:rect l="l" t="t" r="r" b="b"/>
            <a:pathLst>
              <a:path w="6903720" h="5284470">
                <a:moveTo>
                  <a:pt x="114303" y="0"/>
                </a:moveTo>
                <a:lnTo>
                  <a:pt x="6789417" y="0"/>
                </a:lnTo>
                <a:cubicBezTo>
                  <a:pt x="6852545" y="0"/>
                  <a:pt x="6903720" y="51175"/>
                  <a:pt x="6903720" y="114303"/>
                </a:cubicBezTo>
                <a:lnTo>
                  <a:pt x="6903720" y="5170167"/>
                </a:lnTo>
                <a:cubicBezTo>
                  <a:pt x="6903720" y="5233295"/>
                  <a:pt x="6852545" y="5284470"/>
                  <a:pt x="6789417" y="5284470"/>
                </a:cubicBezTo>
                <a:lnTo>
                  <a:pt x="114303" y="5284470"/>
                </a:lnTo>
                <a:cubicBezTo>
                  <a:pt x="51175" y="5284470"/>
                  <a:pt x="0" y="5233295"/>
                  <a:pt x="0" y="5170167"/>
                </a:cubicBezTo>
                <a:lnTo>
                  <a:pt x="0" y="114303"/>
                </a:lnTo>
                <a:cubicBezTo>
                  <a:pt x="0" y="51217"/>
                  <a:pt x="51217" y="0"/>
                  <a:pt x="114303" y="0"/>
                </a:cubicBezTo>
                <a:close/>
              </a:path>
            </a:pathLst>
          </a:custGeom>
          <a:solidFill>
            <a:srgbClr val="262626"/>
          </a:solidFill>
          <a:ln w="10160">
            <a:solidFill>
              <a:srgbClr val="333333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617220" y="1569718"/>
            <a:ext cx="65341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FEFE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Completion Rate by Time Slot</a:t>
            </a:r>
            <a:endParaRPr lang="en-US" sz="1600" dirty="0"/>
          </a:p>
        </p:txBody>
      </p:sp>
      <p:pic>
        <p:nvPicPr>
          <p:cNvPr id="6" name="Image 0" descr="https://kimi-img.moonshot.cn/pub/slides/26-02-15-22:31:28-d68thg7pma9meuji0340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617220" y="1988818"/>
            <a:ext cx="6438900" cy="3810000"/>
          </a:xfrm>
          <a:prstGeom prst="roundRect">
            <a:avLst>
              <a:gd name="adj" fmla="val 0"/>
            </a:avLst>
          </a:prstGeom>
        </p:spPr>
      </p:pic>
      <p:sp>
        <p:nvSpPr>
          <p:cNvPr id="7" name="Shape 4"/>
          <p:cNvSpPr/>
          <p:nvPr/>
        </p:nvSpPr>
        <p:spPr>
          <a:xfrm>
            <a:off x="7524750" y="1337310"/>
            <a:ext cx="4284345" cy="3036570"/>
          </a:xfrm>
          <a:custGeom>
            <a:avLst/>
            <a:gdLst/>
            <a:ahLst/>
            <a:cxnLst/>
            <a:rect l="l" t="t" r="r" b="b"/>
            <a:pathLst>
              <a:path w="4284345" h="3036570">
                <a:moveTo>
                  <a:pt x="114296" y="0"/>
                </a:moveTo>
                <a:lnTo>
                  <a:pt x="4170049" y="0"/>
                </a:lnTo>
                <a:cubicBezTo>
                  <a:pt x="4233173" y="0"/>
                  <a:pt x="4284345" y="51172"/>
                  <a:pt x="4284345" y="114296"/>
                </a:cubicBezTo>
                <a:lnTo>
                  <a:pt x="4284345" y="2922274"/>
                </a:lnTo>
                <a:cubicBezTo>
                  <a:pt x="4284345" y="2985398"/>
                  <a:pt x="4233173" y="3036570"/>
                  <a:pt x="4170049" y="3036570"/>
                </a:cubicBezTo>
                <a:lnTo>
                  <a:pt x="114296" y="3036570"/>
                </a:lnTo>
                <a:cubicBezTo>
                  <a:pt x="51172" y="3036570"/>
                  <a:pt x="0" y="2985398"/>
                  <a:pt x="0" y="2922274"/>
                </a:cubicBezTo>
                <a:lnTo>
                  <a:pt x="0" y="114296"/>
                </a:lnTo>
                <a:cubicBezTo>
                  <a:pt x="0" y="51215"/>
                  <a:pt x="51215" y="0"/>
                  <a:pt x="114296" y="0"/>
                </a:cubicBezTo>
                <a:close/>
              </a:path>
            </a:pathLst>
          </a:custGeom>
          <a:solidFill>
            <a:srgbClr val="262626"/>
          </a:solidFill>
          <a:ln w="10160">
            <a:solidFill>
              <a:srgbClr val="333333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7719060" y="1531618"/>
            <a:ext cx="39814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EFEFE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Time Slot Definitions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7722870" y="1954528"/>
            <a:ext cx="3884295" cy="464820"/>
          </a:xfrm>
          <a:custGeom>
            <a:avLst/>
            <a:gdLst/>
            <a:ahLst/>
            <a:cxnLst/>
            <a:rect l="l" t="t" r="r" b="b"/>
            <a:pathLst>
              <a:path w="3884295" h="464820">
                <a:moveTo>
                  <a:pt x="76198" y="0"/>
                </a:moveTo>
                <a:lnTo>
                  <a:pt x="3808097" y="0"/>
                </a:lnTo>
                <a:cubicBezTo>
                  <a:pt x="3850180" y="0"/>
                  <a:pt x="3884295" y="34115"/>
                  <a:pt x="3884295" y="76198"/>
                </a:cubicBezTo>
                <a:lnTo>
                  <a:pt x="3884295" y="388622"/>
                </a:lnTo>
                <a:cubicBezTo>
                  <a:pt x="3884295" y="430705"/>
                  <a:pt x="3850180" y="464820"/>
                  <a:pt x="3808097" y="464820"/>
                </a:cubicBezTo>
                <a:lnTo>
                  <a:pt x="76198" y="464820"/>
                </a:lnTo>
                <a:cubicBezTo>
                  <a:pt x="34115" y="464820"/>
                  <a:pt x="0" y="430705"/>
                  <a:pt x="0" y="388622"/>
                </a:cubicBezTo>
                <a:lnTo>
                  <a:pt x="0" y="76198"/>
                </a:lnTo>
                <a:cubicBezTo>
                  <a:pt x="0" y="34115"/>
                  <a:pt x="34115" y="0"/>
                  <a:pt x="76198" y="0"/>
                </a:cubicBezTo>
                <a:close/>
              </a:path>
            </a:pathLst>
          </a:custGeom>
          <a:solidFill>
            <a:srgbClr val="191919"/>
          </a:solidFill>
          <a:ln w="10160">
            <a:solidFill>
              <a:srgbClr val="333333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7840980" y="2129791"/>
            <a:ext cx="114300" cy="114300"/>
          </a:xfrm>
          <a:custGeom>
            <a:avLst/>
            <a:gdLst/>
            <a:ahLst/>
            <a:cxnLst/>
            <a:rect l="l" t="t" r="r" b="b"/>
            <a:pathLst>
              <a:path w="114300" h="114300">
                <a:moveTo>
                  <a:pt x="57150" y="0"/>
                </a:moveTo>
                <a:lnTo>
                  <a:pt x="57150" y="0"/>
                </a:lnTo>
                <a:cubicBezTo>
                  <a:pt x="88692" y="0"/>
                  <a:pt x="114300" y="25608"/>
                  <a:pt x="114300" y="57150"/>
                </a:cubicBezTo>
                <a:lnTo>
                  <a:pt x="114300" y="57150"/>
                </a:lnTo>
                <a:cubicBezTo>
                  <a:pt x="114300" y="88692"/>
                  <a:pt x="88692" y="114300"/>
                  <a:pt x="57150" y="114300"/>
                </a:cubicBezTo>
                <a:lnTo>
                  <a:pt x="57150" y="114300"/>
                </a:lnTo>
                <a:cubicBezTo>
                  <a:pt x="25608" y="114300"/>
                  <a:pt x="0" y="88692"/>
                  <a:pt x="0" y="57150"/>
                </a:cubicBezTo>
                <a:lnTo>
                  <a:pt x="0" y="57150"/>
                </a:lnTo>
                <a:cubicBezTo>
                  <a:pt x="0" y="25608"/>
                  <a:pt x="25608" y="0"/>
                  <a:pt x="57150" y="0"/>
                </a:cubicBezTo>
                <a:close/>
              </a:path>
            </a:pathLst>
          </a:custGeom>
          <a:solidFill>
            <a:srgbClr val="F97316"/>
          </a:solidFill>
          <a:ln/>
        </p:spPr>
      </p:sp>
      <p:sp>
        <p:nvSpPr>
          <p:cNvPr id="11" name="Text 8"/>
          <p:cNvSpPr/>
          <p:nvPr/>
        </p:nvSpPr>
        <p:spPr>
          <a:xfrm>
            <a:off x="8069580" y="2072641"/>
            <a:ext cx="6667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FEFE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Morning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10728801" y="2091691"/>
            <a:ext cx="8286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F8F8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6 AM - 11 AM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7722870" y="2541269"/>
            <a:ext cx="3884295" cy="464820"/>
          </a:xfrm>
          <a:custGeom>
            <a:avLst/>
            <a:gdLst/>
            <a:ahLst/>
            <a:cxnLst/>
            <a:rect l="l" t="t" r="r" b="b"/>
            <a:pathLst>
              <a:path w="3884295" h="464820">
                <a:moveTo>
                  <a:pt x="76198" y="0"/>
                </a:moveTo>
                <a:lnTo>
                  <a:pt x="3808097" y="0"/>
                </a:lnTo>
                <a:cubicBezTo>
                  <a:pt x="3850180" y="0"/>
                  <a:pt x="3884295" y="34115"/>
                  <a:pt x="3884295" y="76198"/>
                </a:cubicBezTo>
                <a:lnTo>
                  <a:pt x="3884295" y="388622"/>
                </a:lnTo>
                <a:cubicBezTo>
                  <a:pt x="3884295" y="430705"/>
                  <a:pt x="3850180" y="464820"/>
                  <a:pt x="3808097" y="464820"/>
                </a:cubicBezTo>
                <a:lnTo>
                  <a:pt x="76198" y="464820"/>
                </a:lnTo>
                <a:cubicBezTo>
                  <a:pt x="34115" y="464820"/>
                  <a:pt x="0" y="430705"/>
                  <a:pt x="0" y="388622"/>
                </a:cubicBezTo>
                <a:lnTo>
                  <a:pt x="0" y="76198"/>
                </a:lnTo>
                <a:cubicBezTo>
                  <a:pt x="0" y="34115"/>
                  <a:pt x="34115" y="0"/>
                  <a:pt x="76198" y="0"/>
                </a:cubicBezTo>
                <a:close/>
              </a:path>
            </a:pathLst>
          </a:custGeom>
          <a:solidFill>
            <a:srgbClr val="191919"/>
          </a:solidFill>
          <a:ln w="10160">
            <a:solidFill>
              <a:srgbClr val="333333"/>
            </a:solidFill>
            <a:prstDash val="solid"/>
          </a:ln>
        </p:spPr>
      </p:sp>
      <p:sp>
        <p:nvSpPr>
          <p:cNvPr id="14" name="Shape 11"/>
          <p:cNvSpPr/>
          <p:nvPr/>
        </p:nvSpPr>
        <p:spPr>
          <a:xfrm>
            <a:off x="7840980" y="2716532"/>
            <a:ext cx="114300" cy="114300"/>
          </a:xfrm>
          <a:custGeom>
            <a:avLst/>
            <a:gdLst/>
            <a:ahLst/>
            <a:cxnLst/>
            <a:rect l="l" t="t" r="r" b="b"/>
            <a:pathLst>
              <a:path w="114300" h="114300">
                <a:moveTo>
                  <a:pt x="57150" y="0"/>
                </a:moveTo>
                <a:lnTo>
                  <a:pt x="57150" y="0"/>
                </a:lnTo>
                <a:cubicBezTo>
                  <a:pt x="88692" y="0"/>
                  <a:pt x="114300" y="25608"/>
                  <a:pt x="114300" y="57150"/>
                </a:cubicBezTo>
                <a:lnTo>
                  <a:pt x="114300" y="57150"/>
                </a:lnTo>
                <a:cubicBezTo>
                  <a:pt x="114300" y="88692"/>
                  <a:pt x="88692" y="114300"/>
                  <a:pt x="57150" y="114300"/>
                </a:cubicBezTo>
                <a:lnTo>
                  <a:pt x="57150" y="114300"/>
                </a:lnTo>
                <a:cubicBezTo>
                  <a:pt x="25608" y="114300"/>
                  <a:pt x="0" y="88692"/>
                  <a:pt x="0" y="57150"/>
                </a:cubicBezTo>
                <a:lnTo>
                  <a:pt x="0" y="57150"/>
                </a:lnTo>
                <a:cubicBezTo>
                  <a:pt x="0" y="25608"/>
                  <a:pt x="25608" y="0"/>
                  <a:pt x="57150" y="0"/>
                </a:cubicBezTo>
                <a:close/>
              </a:path>
            </a:pathLst>
          </a:custGeom>
          <a:solidFill>
            <a:srgbClr val="6366F1"/>
          </a:solidFill>
          <a:ln/>
        </p:spPr>
      </p:sp>
      <p:sp>
        <p:nvSpPr>
          <p:cNvPr id="15" name="Text 12"/>
          <p:cNvSpPr/>
          <p:nvPr/>
        </p:nvSpPr>
        <p:spPr>
          <a:xfrm>
            <a:off x="8069580" y="2659382"/>
            <a:ext cx="7905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FEFE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Afternoon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10721340" y="2678432"/>
            <a:ext cx="8382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F8F8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12 PM - 4 PM</a:t>
            </a: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>
            <a:off x="7722870" y="3128010"/>
            <a:ext cx="3884295" cy="464820"/>
          </a:xfrm>
          <a:custGeom>
            <a:avLst/>
            <a:gdLst/>
            <a:ahLst/>
            <a:cxnLst/>
            <a:rect l="l" t="t" r="r" b="b"/>
            <a:pathLst>
              <a:path w="3884295" h="464820">
                <a:moveTo>
                  <a:pt x="76198" y="0"/>
                </a:moveTo>
                <a:lnTo>
                  <a:pt x="3808097" y="0"/>
                </a:lnTo>
                <a:cubicBezTo>
                  <a:pt x="3850180" y="0"/>
                  <a:pt x="3884295" y="34115"/>
                  <a:pt x="3884295" y="76198"/>
                </a:cubicBezTo>
                <a:lnTo>
                  <a:pt x="3884295" y="388622"/>
                </a:lnTo>
                <a:cubicBezTo>
                  <a:pt x="3884295" y="430705"/>
                  <a:pt x="3850180" y="464820"/>
                  <a:pt x="3808097" y="464820"/>
                </a:cubicBezTo>
                <a:lnTo>
                  <a:pt x="76198" y="464820"/>
                </a:lnTo>
                <a:cubicBezTo>
                  <a:pt x="34115" y="464820"/>
                  <a:pt x="0" y="430705"/>
                  <a:pt x="0" y="388622"/>
                </a:cubicBezTo>
                <a:lnTo>
                  <a:pt x="0" y="76198"/>
                </a:lnTo>
                <a:cubicBezTo>
                  <a:pt x="0" y="34115"/>
                  <a:pt x="34115" y="0"/>
                  <a:pt x="76198" y="0"/>
                </a:cubicBezTo>
                <a:close/>
              </a:path>
            </a:pathLst>
          </a:custGeom>
          <a:solidFill>
            <a:srgbClr val="191919"/>
          </a:solidFill>
          <a:ln w="10160">
            <a:solidFill>
              <a:srgbClr val="333333"/>
            </a:solidFill>
            <a:prstDash val="solid"/>
          </a:ln>
        </p:spPr>
      </p:sp>
      <p:sp>
        <p:nvSpPr>
          <p:cNvPr id="18" name="Shape 15"/>
          <p:cNvSpPr/>
          <p:nvPr/>
        </p:nvSpPr>
        <p:spPr>
          <a:xfrm>
            <a:off x="7840980" y="3303268"/>
            <a:ext cx="114300" cy="114300"/>
          </a:xfrm>
          <a:custGeom>
            <a:avLst/>
            <a:gdLst/>
            <a:ahLst/>
            <a:cxnLst/>
            <a:rect l="l" t="t" r="r" b="b"/>
            <a:pathLst>
              <a:path w="114300" h="114300">
                <a:moveTo>
                  <a:pt x="57150" y="0"/>
                </a:moveTo>
                <a:lnTo>
                  <a:pt x="57150" y="0"/>
                </a:lnTo>
                <a:cubicBezTo>
                  <a:pt x="88692" y="0"/>
                  <a:pt x="114300" y="25608"/>
                  <a:pt x="114300" y="57150"/>
                </a:cubicBezTo>
                <a:lnTo>
                  <a:pt x="114300" y="57150"/>
                </a:lnTo>
                <a:cubicBezTo>
                  <a:pt x="114300" y="88692"/>
                  <a:pt x="88692" y="114300"/>
                  <a:pt x="57150" y="114300"/>
                </a:cubicBezTo>
                <a:lnTo>
                  <a:pt x="57150" y="114300"/>
                </a:lnTo>
                <a:cubicBezTo>
                  <a:pt x="25608" y="114300"/>
                  <a:pt x="0" y="88692"/>
                  <a:pt x="0" y="57150"/>
                </a:cubicBezTo>
                <a:lnTo>
                  <a:pt x="0" y="57150"/>
                </a:lnTo>
                <a:cubicBezTo>
                  <a:pt x="0" y="25608"/>
                  <a:pt x="25608" y="0"/>
                  <a:pt x="57150" y="0"/>
                </a:cubicBezTo>
                <a:close/>
              </a:path>
            </a:pathLst>
          </a:custGeom>
          <a:solidFill>
            <a:srgbClr val="22C55E"/>
          </a:solidFill>
          <a:ln/>
        </p:spPr>
      </p:sp>
      <p:sp>
        <p:nvSpPr>
          <p:cNvPr id="19" name="Text 16"/>
          <p:cNvSpPr/>
          <p:nvPr/>
        </p:nvSpPr>
        <p:spPr>
          <a:xfrm>
            <a:off x="8069580" y="3246118"/>
            <a:ext cx="6477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FEFE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Evening</a:t>
            </a:r>
            <a:endParaRPr lang="en-US" sz="1600" dirty="0"/>
          </a:p>
        </p:txBody>
      </p:sp>
      <p:sp>
        <p:nvSpPr>
          <p:cNvPr id="20" name="Text 17"/>
          <p:cNvSpPr/>
          <p:nvPr/>
        </p:nvSpPr>
        <p:spPr>
          <a:xfrm>
            <a:off x="10785634" y="3265168"/>
            <a:ext cx="7715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F8F8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5 PM - 7 PM</a:t>
            </a:r>
            <a:endParaRPr lang="en-US" sz="1600" dirty="0"/>
          </a:p>
        </p:txBody>
      </p:sp>
      <p:sp>
        <p:nvSpPr>
          <p:cNvPr id="21" name="Shape 18"/>
          <p:cNvSpPr/>
          <p:nvPr/>
        </p:nvSpPr>
        <p:spPr>
          <a:xfrm>
            <a:off x="7722870" y="3714751"/>
            <a:ext cx="3884295" cy="464820"/>
          </a:xfrm>
          <a:custGeom>
            <a:avLst/>
            <a:gdLst/>
            <a:ahLst/>
            <a:cxnLst/>
            <a:rect l="l" t="t" r="r" b="b"/>
            <a:pathLst>
              <a:path w="3884295" h="464820">
                <a:moveTo>
                  <a:pt x="76198" y="0"/>
                </a:moveTo>
                <a:lnTo>
                  <a:pt x="3808097" y="0"/>
                </a:lnTo>
                <a:cubicBezTo>
                  <a:pt x="3850180" y="0"/>
                  <a:pt x="3884295" y="34115"/>
                  <a:pt x="3884295" y="76198"/>
                </a:cubicBezTo>
                <a:lnTo>
                  <a:pt x="3884295" y="388622"/>
                </a:lnTo>
                <a:cubicBezTo>
                  <a:pt x="3884295" y="430705"/>
                  <a:pt x="3850180" y="464820"/>
                  <a:pt x="3808097" y="464820"/>
                </a:cubicBezTo>
                <a:lnTo>
                  <a:pt x="76198" y="464820"/>
                </a:lnTo>
                <a:cubicBezTo>
                  <a:pt x="34115" y="464820"/>
                  <a:pt x="0" y="430705"/>
                  <a:pt x="0" y="388622"/>
                </a:cubicBezTo>
                <a:lnTo>
                  <a:pt x="0" y="76198"/>
                </a:lnTo>
                <a:cubicBezTo>
                  <a:pt x="0" y="34115"/>
                  <a:pt x="34115" y="0"/>
                  <a:pt x="76198" y="0"/>
                </a:cubicBezTo>
                <a:close/>
              </a:path>
            </a:pathLst>
          </a:custGeom>
          <a:solidFill>
            <a:srgbClr val="191919"/>
          </a:solidFill>
          <a:ln w="10160">
            <a:solidFill>
              <a:srgbClr val="333333"/>
            </a:solidFill>
            <a:prstDash val="solid"/>
          </a:ln>
        </p:spPr>
      </p:sp>
      <p:sp>
        <p:nvSpPr>
          <p:cNvPr id="22" name="Shape 19"/>
          <p:cNvSpPr/>
          <p:nvPr/>
        </p:nvSpPr>
        <p:spPr>
          <a:xfrm>
            <a:off x="7840980" y="3890009"/>
            <a:ext cx="114300" cy="114300"/>
          </a:xfrm>
          <a:custGeom>
            <a:avLst/>
            <a:gdLst/>
            <a:ahLst/>
            <a:cxnLst/>
            <a:rect l="l" t="t" r="r" b="b"/>
            <a:pathLst>
              <a:path w="114300" h="114300">
                <a:moveTo>
                  <a:pt x="57150" y="0"/>
                </a:moveTo>
                <a:lnTo>
                  <a:pt x="57150" y="0"/>
                </a:lnTo>
                <a:cubicBezTo>
                  <a:pt x="88692" y="0"/>
                  <a:pt x="114300" y="25608"/>
                  <a:pt x="114300" y="57150"/>
                </a:cubicBezTo>
                <a:lnTo>
                  <a:pt x="114300" y="57150"/>
                </a:lnTo>
                <a:cubicBezTo>
                  <a:pt x="114300" y="88692"/>
                  <a:pt x="88692" y="114300"/>
                  <a:pt x="57150" y="114300"/>
                </a:cubicBezTo>
                <a:lnTo>
                  <a:pt x="57150" y="114300"/>
                </a:lnTo>
                <a:cubicBezTo>
                  <a:pt x="25608" y="114300"/>
                  <a:pt x="0" y="88692"/>
                  <a:pt x="0" y="57150"/>
                </a:cubicBezTo>
                <a:lnTo>
                  <a:pt x="0" y="57150"/>
                </a:lnTo>
                <a:cubicBezTo>
                  <a:pt x="0" y="25608"/>
                  <a:pt x="25608" y="0"/>
                  <a:pt x="57150" y="0"/>
                </a:cubicBezTo>
                <a:close/>
              </a:path>
            </a:pathLst>
          </a:custGeom>
          <a:solidFill>
            <a:srgbClr val="8F8F8F"/>
          </a:solidFill>
          <a:ln/>
        </p:spPr>
      </p:sp>
      <p:sp>
        <p:nvSpPr>
          <p:cNvPr id="23" name="Text 20"/>
          <p:cNvSpPr/>
          <p:nvPr/>
        </p:nvSpPr>
        <p:spPr>
          <a:xfrm>
            <a:off x="8069580" y="3832859"/>
            <a:ext cx="4667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FEFE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Night</a:t>
            </a:r>
            <a:endParaRPr lang="en-US" sz="1600" dirty="0"/>
          </a:p>
        </p:txBody>
      </p:sp>
      <p:sp>
        <p:nvSpPr>
          <p:cNvPr id="24" name="Text 21"/>
          <p:cNvSpPr/>
          <p:nvPr/>
        </p:nvSpPr>
        <p:spPr>
          <a:xfrm>
            <a:off x="10764202" y="3851909"/>
            <a:ext cx="7905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F8F8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8 PM - 5 AM</a:t>
            </a:r>
            <a:endParaRPr lang="en-US" sz="1600" dirty="0"/>
          </a:p>
        </p:txBody>
      </p:sp>
      <p:sp>
        <p:nvSpPr>
          <p:cNvPr id="25" name="Shape 22"/>
          <p:cNvSpPr/>
          <p:nvPr/>
        </p:nvSpPr>
        <p:spPr>
          <a:xfrm>
            <a:off x="7524750" y="4537710"/>
            <a:ext cx="4284345" cy="2084070"/>
          </a:xfrm>
          <a:custGeom>
            <a:avLst/>
            <a:gdLst/>
            <a:ahLst/>
            <a:cxnLst/>
            <a:rect l="l" t="t" r="r" b="b"/>
            <a:pathLst>
              <a:path w="4284345" h="2084070">
                <a:moveTo>
                  <a:pt x="114290" y="0"/>
                </a:moveTo>
                <a:lnTo>
                  <a:pt x="4170055" y="0"/>
                </a:lnTo>
                <a:cubicBezTo>
                  <a:pt x="4233175" y="0"/>
                  <a:pt x="4284345" y="51170"/>
                  <a:pt x="4284345" y="114290"/>
                </a:cubicBezTo>
                <a:lnTo>
                  <a:pt x="4284345" y="1969780"/>
                </a:lnTo>
                <a:cubicBezTo>
                  <a:pt x="4284345" y="2032900"/>
                  <a:pt x="4233175" y="2084070"/>
                  <a:pt x="4170055" y="2084070"/>
                </a:cubicBezTo>
                <a:lnTo>
                  <a:pt x="114290" y="2084070"/>
                </a:lnTo>
                <a:cubicBezTo>
                  <a:pt x="51170" y="2084070"/>
                  <a:pt x="0" y="2032900"/>
                  <a:pt x="0" y="1969780"/>
                </a:cubicBezTo>
                <a:lnTo>
                  <a:pt x="0" y="114290"/>
                </a:lnTo>
                <a:cubicBezTo>
                  <a:pt x="0" y="51170"/>
                  <a:pt x="51170" y="0"/>
                  <a:pt x="114290" y="0"/>
                </a:cubicBezTo>
                <a:close/>
              </a:path>
            </a:pathLst>
          </a:custGeom>
          <a:solidFill>
            <a:srgbClr val="262626"/>
          </a:solidFill>
          <a:ln w="10160">
            <a:solidFill>
              <a:srgbClr val="333333"/>
            </a:solidFill>
            <a:prstDash val="solid"/>
          </a:ln>
        </p:spPr>
      </p:sp>
      <p:sp>
        <p:nvSpPr>
          <p:cNvPr id="26" name="Text 23"/>
          <p:cNvSpPr/>
          <p:nvPr/>
        </p:nvSpPr>
        <p:spPr>
          <a:xfrm>
            <a:off x="7719060" y="4732018"/>
            <a:ext cx="39814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EFEFE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SQL Implementation</a:t>
            </a:r>
            <a:endParaRPr lang="en-US" sz="1600" dirty="0"/>
          </a:p>
        </p:txBody>
      </p:sp>
      <p:sp>
        <p:nvSpPr>
          <p:cNvPr id="27" name="Shape 24"/>
          <p:cNvSpPr/>
          <p:nvPr/>
        </p:nvSpPr>
        <p:spPr>
          <a:xfrm>
            <a:off x="7722870" y="5116828"/>
            <a:ext cx="3884295" cy="1303020"/>
          </a:xfrm>
          <a:custGeom>
            <a:avLst/>
            <a:gdLst/>
            <a:ahLst/>
            <a:cxnLst/>
            <a:rect l="l" t="t" r="r" b="b"/>
            <a:pathLst>
              <a:path w="3884295" h="1303020">
                <a:moveTo>
                  <a:pt x="76201" y="0"/>
                </a:moveTo>
                <a:lnTo>
                  <a:pt x="3808094" y="0"/>
                </a:lnTo>
                <a:cubicBezTo>
                  <a:pt x="3850179" y="0"/>
                  <a:pt x="3884295" y="34116"/>
                  <a:pt x="3884295" y="76201"/>
                </a:cubicBezTo>
                <a:lnTo>
                  <a:pt x="3884295" y="1226819"/>
                </a:lnTo>
                <a:cubicBezTo>
                  <a:pt x="3884295" y="1268904"/>
                  <a:pt x="3850179" y="1303020"/>
                  <a:pt x="3808094" y="1303020"/>
                </a:cubicBezTo>
                <a:lnTo>
                  <a:pt x="76201" y="1303020"/>
                </a:lnTo>
                <a:cubicBezTo>
                  <a:pt x="34116" y="1303020"/>
                  <a:pt x="0" y="1268904"/>
                  <a:pt x="0" y="1226819"/>
                </a:cubicBezTo>
                <a:lnTo>
                  <a:pt x="0" y="76201"/>
                </a:lnTo>
                <a:cubicBezTo>
                  <a:pt x="0" y="34144"/>
                  <a:pt x="34144" y="0"/>
                  <a:pt x="76201" y="0"/>
                </a:cubicBezTo>
                <a:close/>
              </a:path>
            </a:pathLst>
          </a:custGeom>
          <a:solidFill>
            <a:srgbClr val="191919"/>
          </a:solidFill>
          <a:ln w="10160">
            <a:solidFill>
              <a:srgbClr val="333333"/>
            </a:solidFill>
            <a:prstDash val="solid"/>
          </a:ln>
        </p:spPr>
      </p:sp>
      <p:sp>
        <p:nvSpPr>
          <p:cNvPr id="28" name="Text 25"/>
          <p:cNvSpPr/>
          <p:nvPr/>
        </p:nvSpPr>
        <p:spPr>
          <a:xfrm>
            <a:off x="7840980" y="5246368"/>
            <a:ext cx="468630" cy="1295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6366F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SELECT</a:t>
            </a:r>
            <a:endParaRPr lang="en-US" sz="1600" dirty="0"/>
          </a:p>
        </p:txBody>
      </p:sp>
      <p:sp>
        <p:nvSpPr>
          <p:cNvPr id="29" name="Text 26"/>
          <p:cNvSpPr/>
          <p:nvPr/>
        </p:nvSpPr>
        <p:spPr>
          <a:xfrm>
            <a:off x="7978140" y="5398768"/>
            <a:ext cx="331470" cy="1295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F9731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CASE</a:t>
            </a:r>
            <a:endParaRPr lang="en-US" sz="1600" dirty="0"/>
          </a:p>
        </p:txBody>
      </p:sp>
      <p:sp>
        <p:nvSpPr>
          <p:cNvPr id="30" name="Text 27"/>
          <p:cNvSpPr/>
          <p:nvPr/>
        </p:nvSpPr>
        <p:spPr>
          <a:xfrm>
            <a:off x="8115300" y="5551168"/>
            <a:ext cx="331470" cy="1295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F9731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WHEN</a:t>
            </a:r>
            <a:endParaRPr lang="en-US" sz="1600" dirty="0"/>
          </a:p>
        </p:txBody>
      </p:sp>
      <p:sp>
        <p:nvSpPr>
          <p:cNvPr id="31" name="Text 28"/>
          <p:cNvSpPr/>
          <p:nvPr/>
        </p:nvSpPr>
        <p:spPr>
          <a:xfrm>
            <a:off x="8458200" y="5551168"/>
            <a:ext cx="605790" cy="1295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EFEFE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hour_col</a:t>
            </a:r>
            <a:endParaRPr lang="en-US" sz="1600" dirty="0"/>
          </a:p>
        </p:txBody>
      </p:sp>
      <p:sp>
        <p:nvSpPr>
          <p:cNvPr id="32" name="Text 29"/>
          <p:cNvSpPr/>
          <p:nvPr/>
        </p:nvSpPr>
        <p:spPr>
          <a:xfrm>
            <a:off x="9075420" y="5551168"/>
            <a:ext cx="537210" cy="1295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6366F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BETWEEN</a:t>
            </a:r>
            <a:endParaRPr lang="en-US" sz="1600" dirty="0"/>
          </a:p>
        </p:txBody>
      </p:sp>
      <p:sp>
        <p:nvSpPr>
          <p:cNvPr id="33" name="Text 30"/>
          <p:cNvSpPr/>
          <p:nvPr/>
        </p:nvSpPr>
        <p:spPr>
          <a:xfrm>
            <a:off x="9624060" y="5551168"/>
            <a:ext cx="125730" cy="1295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22C55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6</a:t>
            </a:r>
            <a:endParaRPr lang="en-US" sz="1600" dirty="0"/>
          </a:p>
        </p:txBody>
      </p:sp>
      <p:sp>
        <p:nvSpPr>
          <p:cNvPr id="34" name="Text 31"/>
          <p:cNvSpPr/>
          <p:nvPr/>
        </p:nvSpPr>
        <p:spPr>
          <a:xfrm>
            <a:off x="9761220" y="5551168"/>
            <a:ext cx="262890" cy="1295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6366F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AND</a:t>
            </a:r>
            <a:endParaRPr lang="en-US" sz="1600" dirty="0"/>
          </a:p>
        </p:txBody>
      </p:sp>
      <p:sp>
        <p:nvSpPr>
          <p:cNvPr id="35" name="Text 32"/>
          <p:cNvSpPr/>
          <p:nvPr/>
        </p:nvSpPr>
        <p:spPr>
          <a:xfrm>
            <a:off x="10035540" y="5551168"/>
            <a:ext cx="194310" cy="1295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22C55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11</a:t>
            </a:r>
            <a:endParaRPr lang="en-US" sz="1600" dirty="0"/>
          </a:p>
        </p:txBody>
      </p:sp>
      <p:sp>
        <p:nvSpPr>
          <p:cNvPr id="36" name="Text 33"/>
          <p:cNvSpPr/>
          <p:nvPr/>
        </p:nvSpPr>
        <p:spPr>
          <a:xfrm>
            <a:off x="10241280" y="5551168"/>
            <a:ext cx="331470" cy="1295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F9731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THEN</a:t>
            </a:r>
            <a:endParaRPr lang="en-US" sz="1600" dirty="0"/>
          </a:p>
        </p:txBody>
      </p:sp>
      <p:sp>
        <p:nvSpPr>
          <p:cNvPr id="37" name="Text 34"/>
          <p:cNvSpPr/>
          <p:nvPr/>
        </p:nvSpPr>
        <p:spPr>
          <a:xfrm>
            <a:off x="10584180" y="5551168"/>
            <a:ext cx="674370" cy="1295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22C55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'Morning'</a:t>
            </a:r>
            <a:endParaRPr lang="en-US" sz="1600" dirty="0"/>
          </a:p>
        </p:txBody>
      </p:sp>
      <p:sp>
        <p:nvSpPr>
          <p:cNvPr id="38" name="Text 35"/>
          <p:cNvSpPr/>
          <p:nvPr/>
        </p:nvSpPr>
        <p:spPr>
          <a:xfrm>
            <a:off x="8115300" y="5703568"/>
            <a:ext cx="331470" cy="1295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F9731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WHEN</a:t>
            </a:r>
            <a:endParaRPr lang="en-US" sz="1600" dirty="0"/>
          </a:p>
        </p:txBody>
      </p:sp>
      <p:sp>
        <p:nvSpPr>
          <p:cNvPr id="39" name="Text 36"/>
          <p:cNvSpPr/>
          <p:nvPr/>
        </p:nvSpPr>
        <p:spPr>
          <a:xfrm>
            <a:off x="8458200" y="5703568"/>
            <a:ext cx="605790" cy="1295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EFEFE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hour_col</a:t>
            </a:r>
            <a:endParaRPr lang="en-US" sz="1600" dirty="0"/>
          </a:p>
        </p:txBody>
      </p:sp>
      <p:sp>
        <p:nvSpPr>
          <p:cNvPr id="40" name="Text 37"/>
          <p:cNvSpPr/>
          <p:nvPr/>
        </p:nvSpPr>
        <p:spPr>
          <a:xfrm>
            <a:off x="9075420" y="5703568"/>
            <a:ext cx="537210" cy="1295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6366F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BETWEEN</a:t>
            </a:r>
            <a:endParaRPr lang="en-US" sz="1600" dirty="0"/>
          </a:p>
        </p:txBody>
      </p:sp>
      <p:sp>
        <p:nvSpPr>
          <p:cNvPr id="41" name="Text 38"/>
          <p:cNvSpPr/>
          <p:nvPr/>
        </p:nvSpPr>
        <p:spPr>
          <a:xfrm>
            <a:off x="9624060" y="5703568"/>
            <a:ext cx="194310" cy="1295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22C55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12</a:t>
            </a:r>
            <a:endParaRPr lang="en-US" sz="1600" dirty="0"/>
          </a:p>
        </p:txBody>
      </p:sp>
      <p:sp>
        <p:nvSpPr>
          <p:cNvPr id="42" name="Text 39"/>
          <p:cNvSpPr/>
          <p:nvPr/>
        </p:nvSpPr>
        <p:spPr>
          <a:xfrm>
            <a:off x="9829800" y="5703568"/>
            <a:ext cx="262890" cy="1295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6366F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AND</a:t>
            </a:r>
            <a:endParaRPr lang="en-US" sz="1600" dirty="0"/>
          </a:p>
        </p:txBody>
      </p:sp>
      <p:sp>
        <p:nvSpPr>
          <p:cNvPr id="43" name="Text 40"/>
          <p:cNvSpPr/>
          <p:nvPr/>
        </p:nvSpPr>
        <p:spPr>
          <a:xfrm>
            <a:off x="10104120" y="5703568"/>
            <a:ext cx="194310" cy="1295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22C55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16</a:t>
            </a:r>
            <a:endParaRPr lang="en-US" sz="1600" dirty="0"/>
          </a:p>
        </p:txBody>
      </p:sp>
      <p:sp>
        <p:nvSpPr>
          <p:cNvPr id="44" name="Text 41"/>
          <p:cNvSpPr/>
          <p:nvPr/>
        </p:nvSpPr>
        <p:spPr>
          <a:xfrm>
            <a:off x="10309860" y="5703568"/>
            <a:ext cx="331470" cy="1295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F9731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THEN</a:t>
            </a:r>
            <a:endParaRPr lang="en-US" sz="1600" dirty="0"/>
          </a:p>
        </p:txBody>
      </p:sp>
      <p:sp>
        <p:nvSpPr>
          <p:cNvPr id="45" name="Text 42"/>
          <p:cNvSpPr/>
          <p:nvPr/>
        </p:nvSpPr>
        <p:spPr>
          <a:xfrm>
            <a:off x="10652760" y="5703568"/>
            <a:ext cx="811530" cy="1295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22C55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'Afternoon'</a:t>
            </a:r>
            <a:endParaRPr lang="en-US" sz="1600" dirty="0"/>
          </a:p>
        </p:txBody>
      </p:sp>
      <p:sp>
        <p:nvSpPr>
          <p:cNvPr id="46" name="Text 43"/>
          <p:cNvSpPr/>
          <p:nvPr/>
        </p:nvSpPr>
        <p:spPr>
          <a:xfrm>
            <a:off x="8115300" y="5855968"/>
            <a:ext cx="331470" cy="1295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F9731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WHEN</a:t>
            </a:r>
            <a:endParaRPr lang="en-US" sz="1600" dirty="0"/>
          </a:p>
        </p:txBody>
      </p:sp>
      <p:sp>
        <p:nvSpPr>
          <p:cNvPr id="47" name="Text 44"/>
          <p:cNvSpPr/>
          <p:nvPr/>
        </p:nvSpPr>
        <p:spPr>
          <a:xfrm>
            <a:off x="8458200" y="5855968"/>
            <a:ext cx="605790" cy="1295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EFEFE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hour_col</a:t>
            </a:r>
            <a:endParaRPr lang="en-US" sz="1600" dirty="0"/>
          </a:p>
        </p:txBody>
      </p:sp>
      <p:sp>
        <p:nvSpPr>
          <p:cNvPr id="48" name="Text 45"/>
          <p:cNvSpPr/>
          <p:nvPr/>
        </p:nvSpPr>
        <p:spPr>
          <a:xfrm>
            <a:off x="9075420" y="5855968"/>
            <a:ext cx="537210" cy="1295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6366F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BETWEEN</a:t>
            </a:r>
            <a:endParaRPr lang="en-US" sz="1600" dirty="0"/>
          </a:p>
        </p:txBody>
      </p:sp>
      <p:sp>
        <p:nvSpPr>
          <p:cNvPr id="49" name="Text 46"/>
          <p:cNvSpPr/>
          <p:nvPr/>
        </p:nvSpPr>
        <p:spPr>
          <a:xfrm>
            <a:off x="9624060" y="5855968"/>
            <a:ext cx="194310" cy="1295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22C55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17</a:t>
            </a:r>
            <a:endParaRPr lang="en-US" sz="1600" dirty="0"/>
          </a:p>
        </p:txBody>
      </p:sp>
      <p:sp>
        <p:nvSpPr>
          <p:cNvPr id="50" name="Text 47"/>
          <p:cNvSpPr/>
          <p:nvPr/>
        </p:nvSpPr>
        <p:spPr>
          <a:xfrm>
            <a:off x="9829800" y="5855968"/>
            <a:ext cx="262890" cy="1295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6366F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AND</a:t>
            </a:r>
            <a:endParaRPr lang="en-US" sz="1600" dirty="0"/>
          </a:p>
        </p:txBody>
      </p:sp>
      <p:sp>
        <p:nvSpPr>
          <p:cNvPr id="51" name="Text 48"/>
          <p:cNvSpPr/>
          <p:nvPr/>
        </p:nvSpPr>
        <p:spPr>
          <a:xfrm>
            <a:off x="10104120" y="5855968"/>
            <a:ext cx="194310" cy="1295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22C55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19</a:t>
            </a:r>
            <a:endParaRPr lang="en-US" sz="1600" dirty="0"/>
          </a:p>
        </p:txBody>
      </p:sp>
      <p:sp>
        <p:nvSpPr>
          <p:cNvPr id="52" name="Text 49"/>
          <p:cNvSpPr/>
          <p:nvPr/>
        </p:nvSpPr>
        <p:spPr>
          <a:xfrm>
            <a:off x="10309860" y="5855968"/>
            <a:ext cx="331470" cy="1295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F9731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THEN</a:t>
            </a:r>
            <a:endParaRPr lang="en-US" sz="1600" dirty="0"/>
          </a:p>
        </p:txBody>
      </p:sp>
      <p:sp>
        <p:nvSpPr>
          <p:cNvPr id="53" name="Text 50"/>
          <p:cNvSpPr/>
          <p:nvPr/>
        </p:nvSpPr>
        <p:spPr>
          <a:xfrm>
            <a:off x="10652760" y="5855968"/>
            <a:ext cx="674370" cy="1295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22C55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'Evening'</a:t>
            </a:r>
            <a:endParaRPr lang="en-US" sz="1600" dirty="0"/>
          </a:p>
        </p:txBody>
      </p:sp>
      <p:sp>
        <p:nvSpPr>
          <p:cNvPr id="54" name="Text 51"/>
          <p:cNvSpPr/>
          <p:nvPr/>
        </p:nvSpPr>
        <p:spPr>
          <a:xfrm>
            <a:off x="8115300" y="6008368"/>
            <a:ext cx="331470" cy="1295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F9731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ELSE</a:t>
            </a:r>
            <a:endParaRPr lang="en-US" sz="1600" dirty="0"/>
          </a:p>
        </p:txBody>
      </p:sp>
      <p:sp>
        <p:nvSpPr>
          <p:cNvPr id="55" name="Text 52"/>
          <p:cNvSpPr/>
          <p:nvPr/>
        </p:nvSpPr>
        <p:spPr>
          <a:xfrm>
            <a:off x="8458200" y="6008368"/>
            <a:ext cx="537210" cy="1295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22C55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'Night'</a:t>
            </a:r>
            <a:endParaRPr lang="en-US" sz="1600" dirty="0"/>
          </a:p>
        </p:txBody>
      </p:sp>
      <p:sp>
        <p:nvSpPr>
          <p:cNvPr id="56" name="Text 53"/>
          <p:cNvSpPr/>
          <p:nvPr/>
        </p:nvSpPr>
        <p:spPr>
          <a:xfrm>
            <a:off x="7978140" y="6160768"/>
            <a:ext cx="262890" cy="1295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F9731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END</a:t>
            </a:r>
            <a:endParaRPr lang="en-US" sz="1600" dirty="0"/>
          </a:p>
        </p:txBody>
      </p:sp>
      <p:sp>
        <p:nvSpPr>
          <p:cNvPr id="57" name="Text 54"/>
          <p:cNvSpPr/>
          <p:nvPr/>
        </p:nvSpPr>
        <p:spPr>
          <a:xfrm>
            <a:off x="8252460" y="6160768"/>
            <a:ext cx="194310" cy="1295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6366F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AS</a:t>
            </a:r>
            <a:endParaRPr lang="en-US" sz="1600" dirty="0"/>
          </a:p>
        </p:txBody>
      </p:sp>
      <p:sp>
        <p:nvSpPr>
          <p:cNvPr id="58" name="Text 55"/>
          <p:cNvSpPr/>
          <p:nvPr/>
        </p:nvSpPr>
        <p:spPr>
          <a:xfrm>
            <a:off x="8458200" y="6160768"/>
            <a:ext cx="674370" cy="1295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EFEFE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time_slot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19191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81000" y="381000"/>
            <a:ext cx="114966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spc="53" kern="0" dirty="0">
                <a:solidFill>
                  <a:srgbClr val="6366F1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WEEKLY PATTERNS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81000" y="647700"/>
            <a:ext cx="116586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600" b="1" dirty="0">
                <a:solidFill>
                  <a:srgbClr val="EFEFE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Weekday vs Weekend Patterns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384810" y="1337310"/>
            <a:ext cx="6370320" cy="5132070"/>
          </a:xfrm>
          <a:custGeom>
            <a:avLst/>
            <a:gdLst/>
            <a:ahLst/>
            <a:cxnLst/>
            <a:rect l="l" t="t" r="r" b="b"/>
            <a:pathLst>
              <a:path w="6370320" h="5132070">
                <a:moveTo>
                  <a:pt x="114291" y="0"/>
                </a:moveTo>
                <a:lnTo>
                  <a:pt x="6256029" y="0"/>
                </a:lnTo>
                <a:cubicBezTo>
                  <a:pt x="6319150" y="0"/>
                  <a:pt x="6370320" y="51170"/>
                  <a:pt x="6370320" y="114291"/>
                </a:cubicBezTo>
                <a:lnTo>
                  <a:pt x="6370320" y="5017779"/>
                </a:lnTo>
                <a:cubicBezTo>
                  <a:pt x="6370320" y="5080900"/>
                  <a:pt x="6319150" y="5132070"/>
                  <a:pt x="6256029" y="5132070"/>
                </a:cubicBezTo>
                <a:lnTo>
                  <a:pt x="114291" y="5132070"/>
                </a:lnTo>
                <a:cubicBezTo>
                  <a:pt x="51170" y="5132070"/>
                  <a:pt x="0" y="5080900"/>
                  <a:pt x="0" y="5017779"/>
                </a:cubicBezTo>
                <a:lnTo>
                  <a:pt x="0" y="114291"/>
                </a:lnTo>
                <a:cubicBezTo>
                  <a:pt x="0" y="51170"/>
                  <a:pt x="51170" y="0"/>
                  <a:pt x="114291" y="0"/>
                </a:cubicBezTo>
                <a:close/>
              </a:path>
            </a:pathLst>
          </a:custGeom>
          <a:solidFill>
            <a:srgbClr val="262626"/>
          </a:solidFill>
          <a:ln w="10160">
            <a:solidFill>
              <a:srgbClr val="333333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617220" y="1569718"/>
            <a:ext cx="60007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EFEFE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Daily Booking Volume Comparison</a:t>
            </a:r>
            <a:endParaRPr lang="en-US" sz="1600" dirty="0"/>
          </a:p>
        </p:txBody>
      </p:sp>
      <p:pic>
        <p:nvPicPr>
          <p:cNvPr id="6" name="Image 0" descr="https://kimi-img.moonshot.cn/pub/slides/26-02-15-22:31:28-d68thg7pma9meuji035g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617220" y="1988818"/>
            <a:ext cx="5905500" cy="3810000"/>
          </a:xfrm>
          <a:prstGeom prst="roundRect">
            <a:avLst>
              <a:gd name="adj" fmla="val 0"/>
            </a:avLst>
          </a:prstGeom>
        </p:spPr>
      </p:pic>
      <p:sp>
        <p:nvSpPr>
          <p:cNvPr id="7" name="Shape 4"/>
          <p:cNvSpPr/>
          <p:nvPr/>
        </p:nvSpPr>
        <p:spPr>
          <a:xfrm>
            <a:off x="6991350" y="1337310"/>
            <a:ext cx="4817745" cy="3274695"/>
          </a:xfrm>
          <a:custGeom>
            <a:avLst/>
            <a:gdLst/>
            <a:ahLst/>
            <a:cxnLst/>
            <a:rect l="l" t="t" r="r" b="b"/>
            <a:pathLst>
              <a:path w="4817745" h="3274695">
                <a:moveTo>
                  <a:pt x="114287" y="0"/>
                </a:moveTo>
                <a:lnTo>
                  <a:pt x="4703458" y="0"/>
                </a:lnTo>
                <a:cubicBezTo>
                  <a:pt x="4766577" y="0"/>
                  <a:pt x="4817745" y="51168"/>
                  <a:pt x="4817745" y="114287"/>
                </a:cubicBezTo>
                <a:lnTo>
                  <a:pt x="4817745" y="3160408"/>
                </a:lnTo>
                <a:cubicBezTo>
                  <a:pt x="4817745" y="3223527"/>
                  <a:pt x="4766577" y="3274695"/>
                  <a:pt x="4703458" y="3274695"/>
                </a:cubicBezTo>
                <a:lnTo>
                  <a:pt x="114287" y="3274695"/>
                </a:lnTo>
                <a:cubicBezTo>
                  <a:pt x="51168" y="3274695"/>
                  <a:pt x="0" y="3223527"/>
                  <a:pt x="0" y="3160408"/>
                </a:cubicBezTo>
                <a:lnTo>
                  <a:pt x="0" y="114287"/>
                </a:lnTo>
                <a:cubicBezTo>
                  <a:pt x="0" y="51168"/>
                  <a:pt x="51168" y="0"/>
                  <a:pt x="114287" y="0"/>
                </a:cubicBezTo>
                <a:close/>
              </a:path>
            </a:pathLst>
          </a:custGeom>
          <a:solidFill>
            <a:srgbClr val="262626"/>
          </a:solidFill>
          <a:ln w="10160">
            <a:solidFill>
              <a:srgbClr val="333333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7185660" y="1531618"/>
            <a:ext cx="45148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EFEFE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Performance Summary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7189470" y="1954528"/>
            <a:ext cx="4417695" cy="1150620"/>
          </a:xfrm>
          <a:custGeom>
            <a:avLst/>
            <a:gdLst/>
            <a:ahLst/>
            <a:cxnLst/>
            <a:rect l="l" t="t" r="r" b="b"/>
            <a:pathLst>
              <a:path w="4417695" h="1150620">
                <a:moveTo>
                  <a:pt x="76206" y="0"/>
                </a:moveTo>
                <a:lnTo>
                  <a:pt x="4341489" y="0"/>
                </a:lnTo>
                <a:cubicBezTo>
                  <a:pt x="4383577" y="0"/>
                  <a:pt x="4417695" y="34118"/>
                  <a:pt x="4417695" y="76206"/>
                </a:cubicBezTo>
                <a:lnTo>
                  <a:pt x="4417695" y="1074414"/>
                </a:lnTo>
                <a:cubicBezTo>
                  <a:pt x="4417695" y="1116502"/>
                  <a:pt x="4383577" y="1150620"/>
                  <a:pt x="4341489" y="1150620"/>
                </a:cubicBezTo>
                <a:lnTo>
                  <a:pt x="76206" y="1150620"/>
                </a:lnTo>
                <a:cubicBezTo>
                  <a:pt x="34118" y="1150620"/>
                  <a:pt x="0" y="1116502"/>
                  <a:pt x="0" y="1074414"/>
                </a:cubicBezTo>
                <a:lnTo>
                  <a:pt x="0" y="76206"/>
                </a:lnTo>
                <a:cubicBezTo>
                  <a:pt x="0" y="34147"/>
                  <a:pt x="34147" y="0"/>
                  <a:pt x="76206" y="0"/>
                </a:cubicBezTo>
                <a:close/>
              </a:path>
            </a:pathLst>
          </a:custGeom>
          <a:solidFill>
            <a:srgbClr val="191919"/>
          </a:solidFill>
          <a:ln w="10160">
            <a:solidFill>
              <a:srgbClr val="333333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7345680" y="2148841"/>
            <a:ext cx="8191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FEFE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Weekdays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10847705" y="2110741"/>
            <a:ext cx="7239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6366F1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2,847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7345680" y="2491741"/>
            <a:ext cx="41719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F8F8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Avg bookings per day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7345680" y="2815591"/>
            <a:ext cx="3076575" cy="76200"/>
          </a:xfrm>
          <a:custGeom>
            <a:avLst/>
            <a:gdLst/>
            <a:ahLst/>
            <a:cxnLst/>
            <a:rect l="l" t="t" r="r" b="b"/>
            <a:pathLst>
              <a:path w="3076575" h="76200">
                <a:moveTo>
                  <a:pt x="38100" y="0"/>
                </a:moveTo>
                <a:lnTo>
                  <a:pt x="3038475" y="0"/>
                </a:lnTo>
                <a:cubicBezTo>
                  <a:pt x="3059503" y="0"/>
                  <a:pt x="3076575" y="17072"/>
                  <a:pt x="3076575" y="38100"/>
                </a:cubicBezTo>
                <a:lnTo>
                  <a:pt x="3076575" y="38100"/>
                </a:lnTo>
                <a:cubicBezTo>
                  <a:pt x="3076575" y="59128"/>
                  <a:pt x="3059503" y="76200"/>
                  <a:pt x="3038475" y="76200"/>
                </a:cubicBezTo>
                <a:lnTo>
                  <a:pt x="38100" y="76200"/>
                </a:lnTo>
                <a:cubicBezTo>
                  <a:pt x="17072" y="76200"/>
                  <a:pt x="0" y="59128"/>
                  <a:pt x="0" y="381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333333"/>
          </a:solidFill>
          <a:ln/>
        </p:spPr>
      </p:sp>
      <p:sp>
        <p:nvSpPr>
          <p:cNvPr id="14" name="Shape 11"/>
          <p:cNvSpPr/>
          <p:nvPr/>
        </p:nvSpPr>
        <p:spPr>
          <a:xfrm>
            <a:off x="7345680" y="2815591"/>
            <a:ext cx="1971675" cy="76200"/>
          </a:xfrm>
          <a:custGeom>
            <a:avLst/>
            <a:gdLst/>
            <a:ahLst/>
            <a:cxnLst/>
            <a:rect l="l" t="t" r="r" b="b"/>
            <a:pathLst>
              <a:path w="1971675" h="76200">
                <a:moveTo>
                  <a:pt x="38100" y="0"/>
                </a:moveTo>
                <a:lnTo>
                  <a:pt x="1933575" y="0"/>
                </a:lnTo>
                <a:cubicBezTo>
                  <a:pt x="1954603" y="0"/>
                  <a:pt x="1971675" y="17072"/>
                  <a:pt x="1971675" y="38100"/>
                </a:cubicBezTo>
                <a:lnTo>
                  <a:pt x="1971675" y="38100"/>
                </a:lnTo>
                <a:cubicBezTo>
                  <a:pt x="1971675" y="59128"/>
                  <a:pt x="1954603" y="76200"/>
                  <a:pt x="1933575" y="76200"/>
                </a:cubicBezTo>
                <a:lnTo>
                  <a:pt x="38100" y="76200"/>
                </a:lnTo>
                <a:cubicBezTo>
                  <a:pt x="17072" y="76200"/>
                  <a:pt x="0" y="59128"/>
                  <a:pt x="0" y="381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6366F1"/>
          </a:solidFill>
          <a:ln/>
        </p:spPr>
      </p:sp>
      <p:sp>
        <p:nvSpPr>
          <p:cNvPr id="15" name="Text 12"/>
          <p:cNvSpPr/>
          <p:nvPr/>
        </p:nvSpPr>
        <p:spPr>
          <a:xfrm>
            <a:off x="10500043" y="2758441"/>
            <a:ext cx="10191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22C55E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64% completion</a:t>
            </a:r>
            <a:endParaRPr lang="en-US" sz="1600" dirty="0"/>
          </a:p>
        </p:txBody>
      </p:sp>
      <p:sp>
        <p:nvSpPr>
          <p:cNvPr id="16" name="Shape 13"/>
          <p:cNvSpPr/>
          <p:nvPr/>
        </p:nvSpPr>
        <p:spPr>
          <a:xfrm>
            <a:off x="7189470" y="3265169"/>
            <a:ext cx="4417695" cy="1150620"/>
          </a:xfrm>
          <a:custGeom>
            <a:avLst/>
            <a:gdLst/>
            <a:ahLst/>
            <a:cxnLst/>
            <a:rect l="l" t="t" r="r" b="b"/>
            <a:pathLst>
              <a:path w="4417695" h="1150620">
                <a:moveTo>
                  <a:pt x="76206" y="0"/>
                </a:moveTo>
                <a:lnTo>
                  <a:pt x="4341489" y="0"/>
                </a:lnTo>
                <a:cubicBezTo>
                  <a:pt x="4383577" y="0"/>
                  <a:pt x="4417695" y="34118"/>
                  <a:pt x="4417695" y="76206"/>
                </a:cubicBezTo>
                <a:lnTo>
                  <a:pt x="4417695" y="1074414"/>
                </a:lnTo>
                <a:cubicBezTo>
                  <a:pt x="4417695" y="1116502"/>
                  <a:pt x="4383577" y="1150620"/>
                  <a:pt x="4341489" y="1150620"/>
                </a:cubicBezTo>
                <a:lnTo>
                  <a:pt x="76206" y="1150620"/>
                </a:lnTo>
                <a:cubicBezTo>
                  <a:pt x="34118" y="1150620"/>
                  <a:pt x="0" y="1116502"/>
                  <a:pt x="0" y="1074414"/>
                </a:cubicBezTo>
                <a:lnTo>
                  <a:pt x="0" y="76206"/>
                </a:lnTo>
                <a:cubicBezTo>
                  <a:pt x="0" y="34147"/>
                  <a:pt x="34147" y="0"/>
                  <a:pt x="76206" y="0"/>
                </a:cubicBezTo>
                <a:close/>
              </a:path>
            </a:pathLst>
          </a:custGeom>
          <a:solidFill>
            <a:srgbClr val="191919"/>
          </a:solidFill>
          <a:ln w="10160">
            <a:solidFill>
              <a:srgbClr val="333333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7345680" y="3459482"/>
            <a:ext cx="8286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EFEFE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Weekends</a:t>
            </a:r>
            <a:endParaRPr lang="en-US" sz="1600" dirty="0"/>
          </a:p>
        </p:txBody>
      </p:sp>
      <p:sp>
        <p:nvSpPr>
          <p:cNvPr id="18" name="Text 15"/>
          <p:cNvSpPr/>
          <p:nvPr/>
        </p:nvSpPr>
        <p:spPr>
          <a:xfrm>
            <a:off x="10877867" y="3421382"/>
            <a:ext cx="6858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F97316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3,156</a:t>
            </a:r>
            <a:endParaRPr lang="en-US" sz="1600" dirty="0"/>
          </a:p>
        </p:txBody>
      </p:sp>
      <p:sp>
        <p:nvSpPr>
          <p:cNvPr id="19" name="Text 16"/>
          <p:cNvSpPr/>
          <p:nvPr/>
        </p:nvSpPr>
        <p:spPr>
          <a:xfrm>
            <a:off x="7345680" y="3802382"/>
            <a:ext cx="41719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8F8F8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Avg bookings per day</a:t>
            </a:r>
            <a:endParaRPr lang="en-US" sz="1600" dirty="0"/>
          </a:p>
        </p:txBody>
      </p:sp>
      <p:sp>
        <p:nvSpPr>
          <p:cNvPr id="20" name="Shape 17"/>
          <p:cNvSpPr/>
          <p:nvPr/>
        </p:nvSpPr>
        <p:spPr>
          <a:xfrm>
            <a:off x="7345680" y="4126232"/>
            <a:ext cx="3076575" cy="76200"/>
          </a:xfrm>
          <a:custGeom>
            <a:avLst/>
            <a:gdLst/>
            <a:ahLst/>
            <a:cxnLst/>
            <a:rect l="l" t="t" r="r" b="b"/>
            <a:pathLst>
              <a:path w="3076575" h="76200">
                <a:moveTo>
                  <a:pt x="38100" y="0"/>
                </a:moveTo>
                <a:lnTo>
                  <a:pt x="3038475" y="0"/>
                </a:lnTo>
                <a:cubicBezTo>
                  <a:pt x="3059503" y="0"/>
                  <a:pt x="3076575" y="17072"/>
                  <a:pt x="3076575" y="38100"/>
                </a:cubicBezTo>
                <a:lnTo>
                  <a:pt x="3076575" y="38100"/>
                </a:lnTo>
                <a:cubicBezTo>
                  <a:pt x="3076575" y="59128"/>
                  <a:pt x="3059503" y="76200"/>
                  <a:pt x="3038475" y="76200"/>
                </a:cubicBezTo>
                <a:lnTo>
                  <a:pt x="38100" y="76200"/>
                </a:lnTo>
                <a:cubicBezTo>
                  <a:pt x="17072" y="76200"/>
                  <a:pt x="0" y="59128"/>
                  <a:pt x="0" y="381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333333"/>
          </a:solidFill>
          <a:ln/>
        </p:spPr>
      </p:sp>
      <p:sp>
        <p:nvSpPr>
          <p:cNvPr id="21" name="Shape 18"/>
          <p:cNvSpPr/>
          <p:nvPr/>
        </p:nvSpPr>
        <p:spPr>
          <a:xfrm>
            <a:off x="7345680" y="4126232"/>
            <a:ext cx="1781175" cy="76200"/>
          </a:xfrm>
          <a:custGeom>
            <a:avLst/>
            <a:gdLst/>
            <a:ahLst/>
            <a:cxnLst/>
            <a:rect l="l" t="t" r="r" b="b"/>
            <a:pathLst>
              <a:path w="1781175" h="76200">
                <a:moveTo>
                  <a:pt x="38100" y="0"/>
                </a:moveTo>
                <a:lnTo>
                  <a:pt x="1743075" y="0"/>
                </a:lnTo>
                <a:cubicBezTo>
                  <a:pt x="1764103" y="0"/>
                  <a:pt x="1781175" y="17072"/>
                  <a:pt x="1781175" y="38100"/>
                </a:cubicBezTo>
                <a:lnTo>
                  <a:pt x="1781175" y="38100"/>
                </a:lnTo>
                <a:cubicBezTo>
                  <a:pt x="1781175" y="59128"/>
                  <a:pt x="1764103" y="76200"/>
                  <a:pt x="1743075" y="76200"/>
                </a:cubicBezTo>
                <a:lnTo>
                  <a:pt x="38100" y="76200"/>
                </a:lnTo>
                <a:cubicBezTo>
                  <a:pt x="17072" y="76200"/>
                  <a:pt x="0" y="59128"/>
                  <a:pt x="0" y="381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97316"/>
          </a:solidFill>
          <a:ln/>
        </p:spPr>
      </p:sp>
      <p:sp>
        <p:nvSpPr>
          <p:cNvPr id="22" name="Text 19"/>
          <p:cNvSpPr/>
          <p:nvPr/>
        </p:nvSpPr>
        <p:spPr>
          <a:xfrm>
            <a:off x="10499566" y="4069082"/>
            <a:ext cx="10191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F97316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58% completion</a:t>
            </a:r>
            <a:endParaRPr lang="en-US" sz="1600" dirty="0"/>
          </a:p>
        </p:txBody>
      </p:sp>
      <p:sp>
        <p:nvSpPr>
          <p:cNvPr id="23" name="Shape 20"/>
          <p:cNvSpPr/>
          <p:nvPr/>
        </p:nvSpPr>
        <p:spPr>
          <a:xfrm>
            <a:off x="6991350" y="4773928"/>
            <a:ext cx="4817745" cy="1703070"/>
          </a:xfrm>
          <a:custGeom>
            <a:avLst/>
            <a:gdLst/>
            <a:ahLst/>
            <a:cxnLst/>
            <a:rect l="l" t="t" r="r" b="b"/>
            <a:pathLst>
              <a:path w="4817745" h="1703070">
                <a:moveTo>
                  <a:pt x="114293" y="0"/>
                </a:moveTo>
                <a:lnTo>
                  <a:pt x="4703452" y="0"/>
                </a:lnTo>
                <a:cubicBezTo>
                  <a:pt x="4766574" y="0"/>
                  <a:pt x="4817745" y="51171"/>
                  <a:pt x="4817745" y="114293"/>
                </a:cubicBezTo>
                <a:lnTo>
                  <a:pt x="4817745" y="1588777"/>
                </a:lnTo>
                <a:cubicBezTo>
                  <a:pt x="4817745" y="1651899"/>
                  <a:pt x="4766574" y="1703070"/>
                  <a:pt x="4703452" y="1703070"/>
                </a:cubicBezTo>
                <a:lnTo>
                  <a:pt x="114293" y="1703070"/>
                </a:lnTo>
                <a:cubicBezTo>
                  <a:pt x="51171" y="1703070"/>
                  <a:pt x="0" y="1651899"/>
                  <a:pt x="0" y="1588777"/>
                </a:cubicBezTo>
                <a:lnTo>
                  <a:pt x="0" y="114293"/>
                </a:lnTo>
                <a:cubicBezTo>
                  <a:pt x="0" y="51213"/>
                  <a:pt x="51213" y="0"/>
                  <a:pt x="114293" y="0"/>
                </a:cubicBezTo>
                <a:close/>
              </a:path>
            </a:pathLst>
          </a:custGeom>
          <a:solidFill>
            <a:srgbClr val="262626"/>
          </a:solidFill>
          <a:ln w="10160">
            <a:solidFill>
              <a:srgbClr val="333333"/>
            </a:solidFill>
            <a:prstDash val="solid"/>
          </a:ln>
        </p:spPr>
      </p:sp>
      <p:sp>
        <p:nvSpPr>
          <p:cNvPr id="24" name="Text 21"/>
          <p:cNvSpPr/>
          <p:nvPr/>
        </p:nvSpPr>
        <p:spPr>
          <a:xfrm>
            <a:off x="7185660" y="4968241"/>
            <a:ext cx="45148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EFEFE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Strategic Insights</a:t>
            </a:r>
            <a:endParaRPr lang="en-US" sz="1600" dirty="0"/>
          </a:p>
        </p:txBody>
      </p:sp>
      <p:sp>
        <p:nvSpPr>
          <p:cNvPr id="25" name="Shape 22"/>
          <p:cNvSpPr/>
          <p:nvPr/>
        </p:nvSpPr>
        <p:spPr>
          <a:xfrm>
            <a:off x="7223760" y="5387341"/>
            <a:ext cx="114300" cy="152400"/>
          </a:xfrm>
          <a:custGeom>
            <a:avLst/>
            <a:gdLst/>
            <a:ahLst/>
            <a:cxnLst/>
            <a:rect l="l" t="t" r="r" b="b"/>
            <a:pathLst>
              <a:path w="114300" h="152400">
                <a:moveTo>
                  <a:pt x="63877" y="5179"/>
                </a:moveTo>
                <a:cubicBezTo>
                  <a:pt x="60156" y="1459"/>
                  <a:pt x="54114" y="1459"/>
                  <a:pt x="50393" y="5179"/>
                </a:cubicBezTo>
                <a:lnTo>
                  <a:pt x="2768" y="52804"/>
                </a:lnTo>
                <a:cubicBezTo>
                  <a:pt x="-952" y="56525"/>
                  <a:pt x="-952" y="62567"/>
                  <a:pt x="2768" y="66288"/>
                </a:cubicBezTo>
                <a:cubicBezTo>
                  <a:pt x="6489" y="70009"/>
                  <a:pt x="12531" y="70009"/>
                  <a:pt x="16252" y="66288"/>
                </a:cubicBezTo>
                <a:lnTo>
                  <a:pt x="47625" y="34915"/>
                </a:lnTo>
                <a:lnTo>
                  <a:pt x="47625" y="145256"/>
                </a:lnTo>
                <a:cubicBezTo>
                  <a:pt x="47625" y="150525"/>
                  <a:pt x="51881" y="154781"/>
                  <a:pt x="57150" y="154781"/>
                </a:cubicBezTo>
                <a:cubicBezTo>
                  <a:pt x="62419" y="154781"/>
                  <a:pt x="66675" y="150525"/>
                  <a:pt x="66675" y="145256"/>
                </a:cubicBezTo>
                <a:lnTo>
                  <a:pt x="66675" y="34915"/>
                </a:lnTo>
                <a:lnTo>
                  <a:pt x="98048" y="66288"/>
                </a:lnTo>
                <a:cubicBezTo>
                  <a:pt x="101769" y="70009"/>
                  <a:pt x="107811" y="70009"/>
                  <a:pt x="111532" y="66288"/>
                </a:cubicBezTo>
                <a:cubicBezTo>
                  <a:pt x="115253" y="62567"/>
                  <a:pt x="115253" y="56525"/>
                  <a:pt x="111532" y="52804"/>
                </a:cubicBezTo>
                <a:lnTo>
                  <a:pt x="63907" y="5179"/>
                </a:lnTo>
                <a:close/>
              </a:path>
            </a:pathLst>
          </a:custGeom>
          <a:solidFill>
            <a:srgbClr val="22C55E"/>
          </a:solidFill>
          <a:ln/>
        </p:spPr>
      </p:sp>
      <p:sp>
        <p:nvSpPr>
          <p:cNvPr id="26" name="Text 23"/>
          <p:cNvSpPr/>
          <p:nvPr/>
        </p:nvSpPr>
        <p:spPr>
          <a:xfrm>
            <a:off x="7452360" y="5349241"/>
            <a:ext cx="37719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EFEFE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Higher Weekend Demand:</a:t>
            </a:r>
            <a:pPr>
              <a:lnSpc>
                <a:spcPct val="120000"/>
              </a:lnSpc>
            </a:pPr>
            <a:r>
              <a:rPr lang="en-US" sz="1050" dirty="0">
                <a:solidFill>
                  <a:srgbClr val="8F8F8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 10.8% more bookings on weekends</a:t>
            </a:r>
            <a:endParaRPr lang="en-US" sz="1600" dirty="0"/>
          </a:p>
        </p:txBody>
      </p:sp>
      <p:sp>
        <p:nvSpPr>
          <p:cNvPr id="27" name="Shape 24"/>
          <p:cNvSpPr/>
          <p:nvPr/>
        </p:nvSpPr>
        <p:spPr>
          <a:xfrm>
            <a:off x="7223760" y="5692141"/>
            <a:ext cx="114300" cy="152400"/>
          </a:xfrm>
          <a:custGeom>
            <a:avLst/>
            <a:gdLst/>
            <a:ahLst/>
            <a:cxnLst/>
            <a:rect l="l" t="t" r="r" b="b"/>
            <a:pathLst>
              <a:path w="114300" h="152400">
                <a:moveTo>
                  <a:pt x="50423" y="149602"/>
                </a:moveTo>
                <a:cubicBezTo>
                  <a:pt x="54144" y="153323"/>
                  <a:pt x="60186" y="153323"/>
                  <a:pt x="63907" y="149602"/>
                </a:cubicBezTo>
                <a:lnTo>
                  <a:pt x="111532" y="101977"/>
                </a:lnTo>
                <a:cubicBezTo>
                  <a:pt x="115253" y="98256"/>
                  <a:pt x="115253" y="92214"/>
                  <a:pt x="111532" y="88493"/>
                </a:cubicBezTo>
                <a:cubicBezTo>
                  <a:pt x="107811" y="84773"/>
                  <a:pt x="101769" y="84773"/>
                  <a:pt x="98048" y="88493"/>
                </a:cubicBezTo>
                <a:lnTo>
                  <a:pt x="66675" y="119866"/>
                </a:lnTo>
                <a:lnTo>
                  <a:pt x="66675" y="9525"/>
                </a:lnTo>
                <a:cubicBezTo>
                  <a:pt x="66675" y="4256"/>
                  <a:pt x="62419" y="0"/>
                  <a:pt x="57150" y="0"/>
                </a:cubicBezTo>
                <a:cubicBezTo>
                  <a:pt x="51881" y="0"/>
                  <a:pt x="47625" y="4256"/>
                  <a:pt x="47625" y="9525"/>
                </a:cubicBezTo>
                <a:lnTo>
                  <a:pt x="47625" y="119866"/>
                </a:lnTo>
                <a:lnTo>
                  <a:pt x="16252" y="88493"/>
                </a:lnTo>
                <a:cubicBezTo>
                  <a:pt x="12531" y="84772"/>
                  <a:pt x="6489" y="84772"/>
                  <a:pt x="2768" y="88493"/>
                </a:cubicBezTo>
                <a:cubicBezTo>
                  <a:pt x="-953" y="92214"/>
                  <a:pt x="-953" y="98256"/>
                  <a:pt x="2768" y="101977"/>
                </a:cubicBezTo>
                <a:lnTo>
                  <a:pt x="50393" y="149602"/>
                </a:lnTo>
                <a:close/>
              </a:path>
            </a:pathLst>
          </a:custGeom>
          <a:solidFill>
            <a:srgbClr val="EF4444"/>
          </a:solidFill>
          <a:ln/>
        </p:spPr>
      </p:sp>
      <p:sp>
        <p:nvSpPr>
          <p:cNvPr id="28" name="Text 25"/>
          <p:cNvSpPr/>
          <p:nvPr/>
        </p:nvSpPr>
        <p:spPr>
          <a:xfrm>
            <a:off x="7452360" y="5654041"/>
            <a:ext cx="41624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EFEFE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Lower Weekend Success:</a:t>
            </a:r>
            <a:pPr>
              <a:lnSpc>
                <a:spcPct val="120000"/>
              </a:lnSpc>
            </a:pPr>
            <a:r>
              <a:rPr lang="en-US" sz="1050" dirty="0">
                <a:solidFill>
                  <a:srgbClr val="8F8F8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 6 percentage points lower completion rate</a:t>
            </a:r>
            <a:endParaRPr lang="en-US" sz="1600" dirty="0"/>
          </a:p>
        </p:txBody>
      </p:sp>
      <p:sp>
        <p:nvSpPr>
          <p:cNvPr id="29" name="Shape 26"/>
          <p:cNvSpPr/>
          <p:nvPr/>
        </p:nvSpPr>
        <p:spPr>
          <a:xfrm>
            <a:off x="7223760" y="5996941"/>
            <a:ext cx="114300" cy="152400"/>
          </a:xfrm>
          <a:custGeom>
            <a:avLst/>
            <a:gdLst/>
            <a:ahLst/>
            <a:cxnLst/>
            <a:rect l="l" t="t" r="r" b="b"/>
            <a:pathLst>
              <a:path w="114300" h="152400">
                <a:moveTo>
                  <a:pt x="87184" y="114300"/>
                </a:moveTo>
                <a:cubicBezTo>
                  <a:pt x="89356" y="107662"/>
                  <a:pt x="93702" y="101650"/>
                  <a:pt x="98614" y="96470"/>
                </a:cubicBezTo>
                <a:cubicBezTo>
                  <a:pt x="108347" y="86231"/>
                  <a:pt x="114300" y="72390"/>
                  <a:pt x="114300" y="57150"/>
                </a:cubicBezTo>
                <a:cubicBezTo>
                  <a:pt x="114300" y="25598"/>
                  <a:pt x="88702" y="0"/>
                  <a:pt x="57150" y="0"/>
                </a:cubicBezTo>
                <a:cubicBezTo>
                  <a:pt x="25598" y="0"/>
                  <a:pt x="0" y="25598"/>
                  <a:pt x="0" y="57150"/>
                </a:cubicBezTo>
                <a:cubicBezTo>
                  <a:pt x="0" y="72390"/>
                  <a:pt x="5953" y="86231"/>
                  <a:pt x="15686" y="96470"/>
                </a:cubicBezTo>
                <a:cubicBezTo>
                  <a:pt x="20598" y="101650"/>
                  <a:pt x="24973" y="107662"/>
                  <a:pt x="27116" y="114300"/>
                </a:cubicBezTo>
                <a:lnTo>
                  <a:pt x="87154" y="114300"/>
                </a:lnTo>
                <a:close/>
                <a:moveTo>
                  <a:pt x="85725" y="128588"/>
                </a:moveTo>
                <a:lnTo>
                  <a:pt x="28575" y="128588"/>
                </a:lnTo>
                <a:lnTo>
                  <a:pt x="28575" y="133350"/>
                </a:lnTo>
                <a:cubicBezTo>
                  <a:pt x="28575" y="146506"/>
                  <a:pt x="39231" y="157163"/>
                  <a:pt x="52388" y="157163"/>
                </a:cubicBezTo>
                <a:lnTo>
                  <a:pt x="61912" y="157163"/>
                </a:lnTo>
                <a:cubicBezTo>
                  <a:pt x="75069" y="157163"/>
                  <a:pt x="85725" y="146506"/>
                  <a:pt x="85725" y="133350"/>
                </a:cubicBezTo>
                <a:lnTo>
                  <a:pt x="85725" y="128588"/>
                </a:lnTo>
                <a:close/>
                <a:moveTo>
                  <a:pt x="54769" y="33338"/>
                </a:moveTo>
                <a:cubicBezTo>
                  <a:pt x="42922" y="33338"/>
                  <a:pt x="33338" y="42922"/>
                  <a:pt x="33338" y="54769"/>
                </a:cubicBezTo>
                <a:cubicBezTo>
                  <a:pt x="33338" y="58728"/>
                  <a:pt x="30153" y="61912"/>
                  <a:pt x="26194" y="61912"/>
                </a:cubicBezTo>
                <a:cubicBezTo>
                  <a:pt x="22235" y="61912"/>
                  <a:pt x="19050" y="58728"/>
                  <a:pt x="19050" y="54769"/>
                </a:cubicBezTo>
                <a:cubicBezTo>
                  <a:pt x="19050" y="35034"/>
                  <a:pt x="35034" y="19050"/>
                  <a:pt x="54769" y="19050"/>
                </a:cubicBezTo>
                <a:cubicBezTo>
                  <a:pt x="58728" y="19050"/>
                  <a:pt x="61912" y="22235"/>
                  <a:pt x="61912" y="26194"/>
                </a:cubicBezTo>
                <a:cubicBezTo>
                  <a:pt x="61912" y="30153"/>
                  <a:pt x="58728" y="33338"/>
                  <a:pt x="54769" y="33338"/>
                </a:cubicBezTo>
                <a:close/>
              </a:path>
            </a:pathLst>
          </a:custGeom>
          <a:solidFill>
            <a:srgbClr val="F97316"/>
          </a:solidFill>
          <a:ln/>
        </p:spPr>
      </p:sp>
      <p:sp>
        <p:nvSpPr>
          <p:cNvPr id="30" name="Text 27"/>
          <p:cNvSpPr/>
          <p:nvPr/>
        </p:nvSpPr>
        <p:spPr>
          <a:xfrm>
            <a:off x="7452360" y="5958841"/>
            <a:ext cx="33337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EFEFE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Opportunity:</a:t>
            </a:r>
            <a:pPr>
              <a:lnSpc>
                <a:spcPct val="120000"/>
              </a:lnSpc>
            </a:pPr>
            <a:r>
              <a:rPr lang="en-US" sz="1050" dirty="0">
                <a:solidFill>
                  <a:srgbClr val="8F8F8F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 Weekend surge pricing + driver incentives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333333"/>
      </a:dk2>
      <a:lt2>
        <a:srgbClr val="eeeeee"/>
      </a:lt2>
      <a:accent1>
        <a:srgbClr val="8daac2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</vt:vector>
  </TitlesOfParts>
  <Company>Moonshot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Ola Ride Data Analysis Report</dc:title>
  <dc:subject>Ola Ride Data Analysis Report</dc:subject>
  <dc:creator>Kimi</dc:creator>
  <cp:lastModifiedBy>Kimi</cp:lastModifiedBy>
  <cp:revision>1</cp:revision>
  <dcterms:created xsi:type="dcterms:W3CDTF">2026-02-15T14:31:42Z</dcterms:created>
  <dcterms:modified xsi:type="dcterms:W3CDTF">2026-02-15T14:31:42Z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4" name="AIGC">
    <vt:lpwstr>{"Label":"Ola Ride Data Analysis Report","ContentProducer":"001191110108MACG2KBH8F10000","ProduceID":"19c61b62-27a2-80d6-8000-0000319aed57","ReservedCode1":"","ContentPropagator":"001191110108MACG2KBH8F20000","PropagateID":"19c61b62-27a2-80d6-8000-0000319aed57","ReservedCode2":""}</vt:lpwstr>
  </property>
</Properties>
</file>